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tags/tag14.xml" ContentType="application/vnd.openxmlformats-officedocument.presentationml.tags+xml"/>
  <Override PartName="/ppt/diagrams/layout1.xml" ContentType="application/vnd.openxmlformats-officedocument.drawingml.diagramLayout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  <p:sldId id="265" r:id="rId9"/>
    <p:sldId id="271" r:id="rId10"/>
    <p:sldId id="273" r:id="rId11"/>
    <p:sldId id="274" r:id="rId12"/>
    <p:sldId id="276" r:id="rId13"/>
    <p:sldId id="277" r:id="rId14"/>
    <p:sldId id="278" r:id="rId15"/>
    <p:sldId id="279" r:id="rId16"/>
    <p:sldId id="280" r:id="rId17"/>
    <p:sldId id="283" r:id="rId18"/>
    <p:sldId id="284" r:id="rId19"/>
    <p:sldId id="285" r:id="rId20"/>
    <p:sldId id="289" r:id="rId21"/>
    <p:sldId id="293" r:id="rId22"/>
    <p:sldId id="294" r:id="rId23"/>
    <p:sldId id="306" r:id="rId24"/>
    <p:sldId id="307" r:id="rId25"/>
    <p:sldId id="309" r:id="rId26"/>
    <p:sldId id="310" r:id="rId27"/>
    <p:sldId id="311" r:id="rId28"/>
    <p:sldId id="312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6805F1-1A26-4EA3-9773-7CB7D0B74A4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69D16008-07C8-4217-92C4-09136E1731E2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2000" dirty="0" smtClean="0">
              <a:latin typeface="Algerian" pitchFamily="82" charset="0"/>
            </a:rPr>
            <a:t>MUST TO KNOW</a:t>
          </a:r>
          <a:endParaRPr lang="en-IN" sz="2000" dirty="0">
            <a:latin typeface="Algerian" pitchFamily="82" charset="0"/>
          </a:endParaRPr>
        </a:p>
      </dgm:t>
    </dgm:pt>
    <dgm:pt modelId="{C40A0F2F-4C93-4F39-82E3-A7ABA116290C}" type="parTrans" cxnId="{C5F9F286-A0D9-4819-B29F-BBD72255E484}">
      <dgm:prSet/>
      <dgm:spPr/>
      <dgm:t>
        <a:bodyPr/>
        <a:lstStyle/>
        <a:p>
          <a:endParaRPr lang="en-IN"/>
        </a:p>
      </dgm:t>
    </dgm:pt>
    <dgm:pt modelId="{0102D502-5EC6-4341-9353-D063FEA34653}" type="sibTrans" cxnId="{C5F9F286-A0D9-4819-B29F-BBD72255E484}">
      <dgm:prSet/>
      <dgm:spPr/>
      <dgm:t>
        <a:bodyPr/>
        <a:lstStyle/>
        <a:p>
          <a:endParaRPr lang="en-IN"/>
        </a:p>
      </dgm:t>
    </dgm:pt>
    <dgm:pt modelId="{A941703B-3989-4CCF-82DF-D90B0FAABB1E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000" dirty="0" smtClean="0">
              <a:latin typeface="Algerian" pitchFamily="82" charset="0"/>
            </a:rPr>
            <a:t>NEED TO KNOW</a:t>
          </a:r>
          <a:endParaRPr lang="en-IN" sz="2000" dirty="0">
            <a:latin typeface="Algerian" pitchFamily="82" charset="0"/>
          </a:endParaRPr>
        </a:p>
      </dgm:t>
    </dgm:pt>
    <dgm:pt modelId="{623A81B0-AA61-4533-B4EF-1AED26F973FA}" type="parTrans" cxnId="{66E5294D-CE2E-45DC-813F-8F280F56E14D}">
      <dgm:prSet/>
      <dgm:spPr/>
      <dgm:t>
        <a:bodyPr/>
        <a:lstStyle/>
        <a:p>
          <a:endParaRPr lang="en-IN"/>
        </a:p>
      </dgm:t>
    </dgm:pt>
    <dgm:pt modelId="{A780C15A-201C-4148-AC6F-614AE8DAB747}" type="sibTrans" cxnId="{66E5294D-CE2E-45DC-813F-8F280F56E14D}">
      <dgm:prSet/>
      <dgm:spPr/>
      <dgm:t>
        <a:bodyPr/>
        <a:lstStyle/>
        <a:p>
          <a:endParaRPr lang="en-IN"/>
        </a:p>
      </dgm:t>
    </dgm:pt>
    <dgm:pt modelId="{C359A1FE-0145-4C64-A42E-34284E3F2E08}">
      <dgm:prSet phldrT="[Text]" custT="1"/>
      <dgm:spPr>
        <a:solidFill>
          <a:schemeClr val="accent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IN" sz="2000" dirty="0" smtClean="0"/>
            <a:t>Fissure sealant cycle</a:t>
          </a:r>
          <a:endParaRPr lang="en-IN" sz="2000" dirty="0"/>
        </a:p>
      </dgm:t>
    </dgm:pt>
    <dgm:pt modelId="{919A282E-3D4A-4D20-9FCD-43521C15E4B0}" type="parTrans" cxnId="{BEF78FB1-7228-41EE-8839-1CFE77CD600A}">
      <dgm:prSet/>
      <dgm:spPr/>
      <dgm:t>
        <a:bodyPr/>
        <a:lstStyle/>
        <a:p>
          <a:endParaRPr lang="en-IN"/>
        </a:p>
      </dgm:t>
    </dgm:pt>
    <dgm:pt modelId="{6115E501-B288-4BD8-9913-8AFAF9AD0260}" type="sibTrans" cxnId="{BEF78FB1-7228-41EE-8839-1CFE77CD600A}">
      <dgm:prSet/>
      <dgm:spPr/>
      <dgm:t>
        <a:bodyPr/>
        <a:lstStyle/>
        <a:p>
          <a:endParaRPr lang="en-IN"/>
        </a:p>
      </dgm:t>
    </dgm:pt>
    <dgm:pt modelId="{85681603-BE50-42FD-A9CC-64FFB9A98157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US" sz="2000" dirty="0" smtClean="0">
              <a:latin typeface="Algerian" pitchFamily="82" charset="0"/>
            </a:rPr>
            <a:t>DESIRE TO KNOW</a:t>
          </a:r>
          <a:endParaRPr lang="en-IN" sz="2000" dirty="0">
            <a:latin typeface="Algerian" pitchFamily="82" charset="0"/>
          </a:endParaRPr>
        </a:p>
      </dgm:t>
    </dgm:pt>
    <dgm:pt modelId="{16F102E4-6FD0-413E-AF0B-9570D55D97BD}" type="parTrans" cxnId="{0617CFDD-9050-420B-98F8-383EB9835786}">
      <dgm:prSet/>
      <dgm:spPr/>
      <dgm:t>
        <a:bodyPr/>
        <a:lstStyle/>
        <a:p>
          <a:endParaRPr lang="en-IN"/>
        </a:p>
      </dgm:t>
    </dgm:pt>
    <dgm:pt modelId="{627C5BB0-3A72-45D9-A394-256EE3986AB3}" type="sibTrans" cxnId="{0617CFDD-9050-420B-98F8-383EB9835786}">
      <dgm:prSet/>
      <dgm:spPr/>
      <dgm:t>
        <a:bodyPr/>
        <a:lstStyle/>
        <a:p>
          <a:endParaRPr lang="en-IN"/>
        </a:p>
      </dgm:t>
    </dgm:pt>
    <dgm:pt modelId="{CF78353C-ED4A-44F8-82B9-AB8E4EAFD0F1}">
      <dgm:prSet phldrT="[Text]"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IN" sz="2000" dirty="0" smtClean="0"/>
            <a:t>Current status of pit and fissure sealant</a:t>
          </a:r>
          <a:endParaRPr lang="en-IN" sz="2000" dirty="0"/>
        </a:p>
      </dgm:t>
    </dgm:pt>
    <dgm:pt modelId="{54F185F7-14B0-456C-85EA-EEB4DF057879}" type="parTrans" cxnId="{70DC0632-5769-435E-8FC4-D99990ABC8EE}">
      <dgm:prSet/>
      <dgm:spPr/>
      <dgm:t>
        <a:bodyPr/>
        <a:lstStyle/>
        <a:p>
          <a:endParaRPr lang="en-IN"/>
        </a:p>
      </dgm:t>
    </dgm:pt>
    <dgm:pt modelId="{2A20F437-CC18-4F4D-A35D-EF123183B3B3}" type="sibTrans" cxnId="{70DC0632-5769-435E-8FC4-D99990ABC8EE}">
      <dgm:prSet/>
      <dgm:spPr/>
      <dgm:t>
        <a:bodyPr/>
        <a:lstStyle/>
        <a:p>
          <a:endParaRPr lang="en-IN"/>
        </a:p>
      </dgm:t>
    </dgm:pt>
    <dgm:pt modelId="{B638C75D-5E26-4E3D-A5D4-23250FFCC06C}">
      <dgm:prSet phldrT="[Text]" custT="1"/>
      <dgm:spPr>
        <a:solidFill>
          <a:schemeClr val="accent5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IN" sz="1800" dirty="0" smtClean="0"/>
            <a:t> Types of pit and fissure sealants</a:t>
          </a:r>
          <a:endParaRPr lang="en-IN" sz="3200" dirty="0"/>
        </a:p>
      </dgm:t>
    </dgm:pt>
    <dgm:pt modelId="{7A5529E1-218E-4072-8B44-CCB999EF0CB2}" type="sibTrans" cxnId="{0DEA0A12-0BB9-419A-8DE2-8A3E5AB357C2}">
      <dgm:prSet/>
      <dgm:spPr/>
      <dgm:t>
        <a:bodyPr/>
        <a:lstStyle/>
        <a:p>
          <a:endParaRPr lang="en-IN"/>
        </a:p>
      </dgm:t>
    </dgm:pt>
    <dgm:pt modelId="{432BB2C1-C41E-48D1-ABA9-E06CDF6C82F7}" type="parTrans" cxnId="{0DEA0A12-0BB9-419A-8DE2-8A3E5AB357C2}">
      <dgm:prSet/>
      <dgm:spPr/>
      <dgm:t>
        <a:bodyPr/>
        <a:lstStyle/>
        <a:p>
          <a:endParaRPr lang="en-IN"/>
        </a:p>
      </dgm:t>
    </dgm:pt>
    <dgm:pt modelId="{5CA714FF-6E06-4410-91C1-463B71C1EA4F}">
      <dgm:prSet phldrT="[Text]" custT="1"/>
      <dgm:spPr>
        <a:solidFill>
          <a:schemeClr val="accent5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IN" sz="2000" dirty="0" smtClean="0"/>
            <a:t>Pit and fissure usage</a:t>
          </a:r>
          <a:endParaRPr lang="en-IN" sz="2000" dirty="0"/>
        </a:p>
      </dgm:t>
    </dgm:pt>
    <dgm:pt modelId="{17D89A44-4338-4770-98D3-37B0D1D4A1D4}" type="parTrans" cxnId="{A9348E88-C239-46D3-805B-3A584C941019}">
      <dgm:prSet/>
      <dgm:spPr/>
    </dgm:pt>
    <dgm:pt modelId="{FBD1516E-BCDD-4A88-A54A-260229416A99}" type="sibTrans" cxnId="{A9348E88-C239-46D3-805B-3A584C941019}">
      <dgm:prSet/>
      <dgm:spPr/>
    </dgm:pt>
    <dgm:pt modelId="{557ABDDC-29CC-4EDA-8106-2ACDE896B4E9}">
      <dgm:prSet phldrT="[Text]" custT="1"/>
      <dgm:spPr>
        <a:solidFill>
          <a:schemeClr val="accent5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IN" sz="2000" dirty="0" smtClean="0"/>
            <a:t>Morphology of pit and fissure</a:t>
          </a:r>
          <a:endParaRPr lang="en-IN" sz="2000" dirty="0"/>
        </a:p>
      </dgm:t>
    </dgm:pt>
    <dgm:pt modelId="{4279E375-1597-4286-8094-C14E1FB43348}" type="parTrans" cxnId="{DF4C2557-52C9-44D3-858C-A79FDD32AFAB}">
      <dgm:prSet/>
      <dgm:spPr/>
    </dgm:pt>
    <dgm:pt modelId="{03D1163D-7409-4F47-8251-39C5DFD1AEA3}" type="sibTrans" cxnId="{DF4C2557-52C9-44D3-858C-A79FDD32AFAB}">
      <dgm:prSet/>
      <dgm:spPr/>
    </dgm:pt>
    <dgm:pt modelId="{AA2EA779-E8FB-4A4C-9FF0-857412E11906}">
      <dgm:prSet phldrT="[Text]" custT="1"/>
      <dgm:spPr>
        <a:solidFill>
          <a:schemeClr val="accent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IN" sz="2000" dirty="0" smtClean="0"/>
            <a:t>Clinical technique for placement of pit and fissure sealant</a:t>
          </a:r>
          <a:endParaRPr lang="en-IN" sz="2000" dirty="0"/>
        </a:p>
      </dgm:t>
    </dgm:pt>
    <dgm:pt modelId="{4860FFD7-0282-4CCB-B14A-59AC53A84C62}" type="parTrans" cxnId="{B96FFB1F-5D4A-45DF-BC94-18E10CA4D5A8}">
      <dgm:prSet/>
      <dgm:spPr/>
    </dgm:pt>
    <dgm:pt modelId="{8CEE20CB-B025-4272-8032-24D17EEF404D}" type="sibTrans" cxnId="{B96FFB1F-5D4A-45DF-BC94-18E10CA4D5A8}">
      <dgm:prSet/>
      <dgm:spPr/>
    </dgm:pt>
    <dgm:pt modelId="{33B8C528-80B2-472D-9692-8F1788AB7EC9}" type="pres">
      <dgm:prSet presAssocID="{B36805F1-1A26-4EA3-9773-7CB7D0B74A4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DD4A62C7-52B3-4878-BF01-E85F977063BD}" type="pres">
      <dgm:prSet presAssocID="{69D16008-07C8-4217-92C4-09136E1731E2}" presName="linNode" presStyleCnt="0"/>
      <dgm:spPr/>
    </dgm:pt>
    <dgm:pt modelId="{D4CBDBA8-A4E6-4F9A-B98A-1579BA25CE39}" type="pres">
      <dgm:prSet presAssocID="{69D16008-07C8-4217-92C4-09136E1731E2}" presName="parentText" presStyleLbl="node1" presStyleIdx="0" presStyleCnt="3" custLinFactNeighborY="-151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1D7AD5C-DB44-4A19-8B7F-FADF354433E5}" type="pres">
      <dgm:prSet presAssocID="{69D16008-07C8-4217-92C4-09136E1731E2}" presName="descendantText" presStyleLbl="alignAccFollowNode1" presStyleIdx="0" presStyleCnt="3" custLinFactNeighborX="309" custLinFactNeighborY="371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20CC4C3-A18D-47A0-B61A-C86FAC7878AB}" type="pres">
      <dgm:prSet presAssocID="{0102D502-5EC6-4341-9353-D063FEA34653}" presName="sp" presStyleCnt="0"/>
      <dgm:spPr/>
    </dgm:pt>
    <dgm:pt modelId="{54A3307B-93E8-4A13-9DC4-895525361CF7}" type="pres">
      <dgm:prSet presAssocID="{A941703B-3989-4CCF-82DF-D90B0FAABB1E}" presName="linNode" presStyleCnt="0"/>
      <dgm:spPr/>
    </dgm:pt>
    <dgm:pt modelId="{9C9D0967-FA58-46BA-9235-5B5B6530A1AA}" type="pres">
      <dgm:prSet presAssocID="{A941703B-3989-4CCF-82DF-D90B0FAABB1E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D89CD7F-7917-4904-80B4-783F736258A1}" type="pres">
      <dgm:prSet presAssocID="{A941703B-3989-4CCF-82DF-D90B0FAABB1E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44D8222-4A71-4720-8FA7-1D26A5AFF0B5}" type="pres">
      <dgm:prSet presAssocID="{A780C15A-201C-4148-AC6F-614AE8DAB747}" presName="sp" presStyleCnt="0"/>
      <dgm:spPr/>
    </dgm:pt>
    <dgm:pt modelId="{AFE0987D-7B5A-4C81-BA3B-2D2739472C53}" type="pres">
      <dgm:prSet presAssocID="{85681603-BE50-42FD-A9CC-64FFB9A98157}" presName="linNode" presStyleCnt="0"/>
      <dgm:spPr/>
    </dgm:pt>
    <dgm:pt modelId="{CF365A74-CAAD-414D-A1D9-DFD9ADC1E2B8}" type="pres">
      <dgm:prSet presAssocID="{85681603-BE50-42FD-A9CC-64FFB9A98157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67F6727-7A83-4D6F-B692-20DDFF77EE91}" type="pres">
      <dgm:prSet presAssocID="{85681603-BE50-42FD-A9CC-64FFB9A98157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21C5F9CC-9B84-4A56-9008-D924E7B4D49D}" type="presOf" srcId="{69D16008-07C8-4217-92C4-09136E1731E2}" destId="{D4CBDBA8-A4E6-4F9A-B98A-1579BA25CE39}" srcOrd="0" destOrd="0" presId="urn:microsoft.com/office/officeart/2005/8/layout/vList5"/>
    <dgm:cxn modelId="{FE95F524-AE49-4996-9FBE-5B63E2EBCE9F}" type="presOf" srcId="{B36805F1-1A26-4EA3-9773-7CB7D0B74A47}" destId="{33B8C528-80B2-472D-9692-8F1788AB7EC9}" srcOrd="0" destOrd="0" presId="urn:microsoft.com/office/officeart/2005/8/layout/vList5"/>
    <dgm:cxn modelId="{66E5294D-CE2E-45DC-813F-8F280F56E14D}" srcId="{B36805F1-1A26-4EA3-9773-7CB7D0B74A47}" destId="{A941703B-3989-4CCF-82DF-D90B0FAABB1E}" srcOrd="1" destOrd="0" parTransId="{623A81B0-AA61-4533-B4EF-1AED26F973FA}" sibTransId="{A780C15A-201C-4148-AC6F-614AE8DAB747}"/>
    <dgm:cxn modelId="{0617CFDD-9050-420B-98F8-383EB9835786}" srcId="{B36805F1-1A26-4EA3-9773-7CB7D0B74A47}" destId="{85681603-BE50-42FD-A9CC-64FFB9A98157}" srcOrd="2" destOrd="0" parTransId="{16F102E4-6FD0-413E-AF0B-9570D55D97BD}" sibTransId="{627C5BB0-3A72-45D9-A394-256EE3986AB3}"/>
    <dgm:cxn modelId="{AFCDF776-83AA-48C5-B361-3EB12C80C426}" type="presOf" srcId="{5CA714FF-6E06-4410-91C1-463B71C1EA4F}" destId="{F1D7AD5C-DB44-4A19-8B7F-FADF354433E5}" srcOrd="0" destOrd="1" presId="urn:microsoft.com/office/officeart/2005/8/layout/vList5"/>
    <dgm:cxn modelId="{C5F9F286-A0D9-4819-B29F-BBD72255E484}" srcId="{B36805F1-1A26-4EA3-9773-7CB7D0B74A47}" destId="{69D16008-07C8-4217-92C4-09136E1731E2}" srcOrd="0" destOrd="0" parTransId="{C40A0F2F-4C93-4F39-82E3-A7ABA116290C}" sibTransId="{0102D502-5EC6-4341-9353-D063FEA34653}"/>
    <dgm:cxn modelId="{DF4C2557-52C9-44D3-858C-A79FDD32AFAB}" srcId="{69D16008-07C8-4217-92C4-09136E1731E2}" destId="{557ABDDC-29CC-4EDA-8106-2ACDE896B4E9}" srcOrd="2" destOrd="0" parTransId="{4279E375-1597-4286-8094-C14E1FB43348}" sibTransId="{03D1163D-7409-4F47-8251-39C5DFD1AEA3}"/>
    <dgm:cxn modelId="{7FD4A23A-0994-4CD0-B446-AA3277E30565}" type="presOf" srcId="{B638C75D-5E26-4E3D-A5D4-23250FFCC06C}" destId="{F1D7AD5C-DB44-4A19-8B7F-FADF354433E5}" srcOrd="0" destOrd="0" presId="urn:microsoft.com/office/officeart/2005/8/layout/vList5"/>
    <dgm:cxn modelId="{3B893ED9-1F31-4E25-BB4D-BA29690F9D09}" type="presOf" srcId="{C359A1FE-0145-4C64-A42E-34284E3F2E08}" destId="{ED89CD7F-7917-4904-80B4-783F736258A1}" srcOrd="0" destOrd="0" presId="urn:microsoft.com/office/officeart/2005/8/layout/vList5"/>
    <dgm:cxn modelId="{4C92925F-38DE-4C80-8B89-D8411F660FE9}" type="presOf" srcId="{A941703B-3989-4CCF-82DF-D90B0FAABB1E}" destId="{9C9D0967-FA58-46BA-9235-5B5B6530A1AA}" srcOrd="0" destOrd="0" presId="urn:microsoft.com/office/officeart/2005/8/layout/vList5"/>
    <dgm:cxn modelId="{0DEA0A12-0BB9-419A-8DE2-8A3E5AB357C2}" srcId="{69D16008-07C8-4217-92C4-09136E1731E2}" destId="{B638C75D-5E26-4E3D-A5D4-23250FFCC06C}" srcOrd="0" destOrd="0" parTransId="{432BB2C1-C41E-48D1-ABA9-E06CDF6C82F7}" sibTransId="{7A5529E1-218E-4072-8B44-CCB999EF0CB2}"/>
    <dgm:cxn modelId="{A394CFBE-CFC4-4167-9EE0-327BE028E936}" type="presOf" srcId="{CF78353C-ED4A-44F8-82B9-AB8E4EAFD0F1}" destId="{E67F6727-7A83-4D6F-B692-20DDFF77EE91}" srcOrd="0" destOrd="0" presId="urn:microsoft.com/office/officeart/2005/8/layout/vList5"/>
    <dgm:cxn modelId="{A9348E88-C239-46D3-805B-3A584C941019}" srcId="{69D16008-07C8-4217-92C4-09136E1731E2}" destId="{5CA714FF-6E06-4410-91C1-463B71C1EA4F}" srcOrd="1" destOrd="0" parTransId="{17D89A44-4338-4770-98D3-37B0D1D4A1D4}" sibTransId="{FBD1516E-BCDD-4A88-A54A-260229416A99}"/>
    <dgm:cxn modelId="{2D60EB70-3360-40E5-A203-D3722CD95556}" type="presOf" srcId="{85681603-BE50-42FD-A9CC-64FFB9A98157}" destId="{CF365A74-CAAD-414D-A1D9-DFD9ADC1E2B8}" srcOrd="0" destOrd="0" presId="urn:microsoft.com/office/officeart/2005/8/layout/vList5"/>
    <dgm:cxn modelId="{BEF78FB1-7228-41EE-8839-1CFE77CD600A}" srcId="{A941703B-3989-4CCF-82DF-D90B0FAABB1E}" destId="{C359A1FE-0145-4C64-A42E-34284E3F2E08}" srcOrd="0" destOrd="0" parTransId="{919A282E-3D4A-4D20-9FCD-43521C15E4B0}" sibTransId="{6115E501-B288-4BD8-9913-8AFAF9AD0260}"/>
    <dgm:cxn modelId="{D71B443E-A6F2-492B-B168-01441E0A0535}" type="presOf" srcId="{557ABDDC-29CC-4EDA-8106-2ACDE896B4E9}" destId="{F1D7AD5C-DB44-4A19-8B7F-FADF354433E5}" srcOrd="0" destOrd="2" presId="urn:microsoft.com/office/officeart/2005/8/layout/vList5"/>
    <dgm:cxn modelId="{BF75AB34-BC90-4E3E-B854-B8D6C3B9BDB9}" type="presOf" srcId="{AA2EA779-E8FB-4A4C-9FF0-857412E11906}" destId="{ED89CD7F-7917-4904-80B4-783F736258A1}" srcOrd="0" destOrd="1" presId="urn:microsoft.com/office/officeart/2005/8/layout/vList5"/>
    <dgm:cxn modelId="{B96FFB1F-5D4A-45DF-BC94-18E10CA4D5A8}" srcId="{A941703B-3989-4CCF-82DF-D90B0FAABB1E}" destId="{AA2EA779-E8FB-4A4C-9FF0-857412E11906}" srcOrd="1" destOrd="0" parTransId="{4860FFD7-0282-4CCB-B14A-59AC53A84C62}" sibTransId="{8CEE20CB-B025-4272-8032-24D17EEF404D}"/>
    <dgm:cxn modelId="{70DC0632-5769-435E-8FC4-D99990ABC8EE}" srcId="{85681603-BE50-42FD-A9CC-64FFB9A98157}" destId="{CF78353C-ED4A-44F8-82B9-AB8E4EAFD0F1}" srcOrd="0" destOrd="0" parTransId="{54F185F7-14B0-456C-85EA-EEB4DF057879}" sibTransId="{2A20F437-CC18-4F4D-A35D-EF123183B3B3}"/>
    <dgm:cxn modelId="{26FC4F17-5A17-4C2E-B2E8-9384B4D27A93}" type="presParOf" srcId="{33B8C528-80B2-472D-9692-8F1788AB7EC9}" destId="{DD4A62C7-52B3-4878-BF01-E85F977063BD}" srcOrd="0" destOrd="0" presId="urn:microsoft.com/office/officeart/2005/8/layout/vList5"/>
    <dgm:cxn modelId="{506E64DC-CA3E-402D-A92C-9BADD2DE0268}" type="presParOf" srcId="{DD4A62C7-52B3-4878-BF01-E85F977063BD}" destId="{D4CBDBA8-A4E6-4F9A-B98A-1579BA25CE39}" srcOrd="0" destOrd="0" presId="urn:microsoft.com/office/officeart/2005/8/layout/vList5"/>
    <dgm:cxn modelId="{FEF0414F-D1F3-4945-A78F-D23230A14C07}" type="presParOf" srcId="{DD4A62C7-52B3-4878-BF01-E85F977063BD}" destId="{F1D7AD5C-DB44-4A19-8B7F-FADF354433E5}" srcOrd="1" destOrd="0" presId="urn:microsoft.com/office/officeart/2005/8/layout/vList5"/>
    <dgm:cxn modelId="{06591975-4918-4F8C-87CF-B38246CD3B94}" type="presParOf" srcId="{33B8C528-80B2-472D-9692-8F1788AB7EC9}" destId="{C20CC4C3-A18D-47A0-B61A-C86FAC7878AB}" srcOrd="1" destOrd="0" presId="urn:microsoft.com/office/officeart/2005/8/layout/vList5"/>
    <dgm:cxn modelId="{1C026E89-C2B1-44C6-8236-ABBCCC3FA12E}" type="presParOf" srcId="{33B8C528-80B2-472D-9692-8F1788AB7EC9}" destId="{54A3307B-93E8-4A13-9DC4-895525361CF7}" srcOrd="2" destOrd="0" presId="urn:microsoft.com/office/officeart/2005/8/layout/vList5"/>
    <dgm:cxn modelId="{1A8BE615-E2CD-4911-926B-A1F04C4D0F42}" type="presParOf" srcId="{54A3307B-93E8-4A13-9DC4-895525361CF7}" destId="{9C9D0967-FA58-46BA-9235-5B5B6530A1AA}" srcOrd="0" destOrd="0" presId="urn:microsoft.com/office/officeart/2005/8/layout/vList5"/>
    <dgm:cxn modelId="{B70CCAEB-B95A-4615-87B8-8111733E7C7C}" type="presParOf" srcId="{54A3307B-93E8-4A13-9DC4-895525361CF7}" destId="{ED89CD7F-7917-4904-80B4-783F736258A1}" srcOrd="1" destOrd="0" presId="urn:microsoft.com/office/officeart/2005/8/layout/vList5"/>
    <dgm:cxn modelId="{EC6DEDD4-545D-4594-8988-31DB24245C92}" type="presParOf" srcId="{33B8C528-80B2-472D-9692-8F1788AB7EC9}" destId="{644D8222-4A71-4720-8FA7-1D26A5AFF0B5}" srcOrd="3" destOrd="0" presId="urn:microsoft.com/office/officeart/2005/8/layout/vList5"/>
    <dgm:cxn modelId="{1C8AEB99-F28B-448E-9DAD-20AED15ED8C3}" type="presParOf" srcId="{33B8C528-80B2-472D-9692-8F1788AB7EC9}" destId="{AFE0987D-7B5A-4C81-BA3B-2D2739472C53}" srcOrd="4" destOrd="0" presId="urn:microsoft.com/office/officeart/2005/8/layout/vList5"/>
    <dgm:cxn modelId="{7C01F344-100E-4787-A01D-4EF660BFF7C6}" type="presParOf" srcId="{AFE0987D-7B5A-4C81-BA3B-2D2739472C53}" destId="{CF365A74-CAAD-414D-A1D9-DFD9ADC1E2B8}" srcOrd="0" destOrd="0" presId="urn:microsoft.com/office/officeart/2005/8/layout/vList5"/>
    <dgm:cxn modelId="{CE44C4C3-A321-4E5E-8F1F-F479930807CE}" type="presParOf" srcId="{AFE0987D-7B5A-4C81-BA3B-2D2739472C53}" destId="{E67F6727-7A83-4D6F-B692-20DDFF77EE91}" srcOrd="1" destOrd="0" presId="urn:microsoft.com/office/officeart/2005/8/layout/vList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764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95800" y="16764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04800" y="40147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5800" y="40147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Pit and fissure sealants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32445-E6BE-4FDA-A123-9213795197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6764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764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Pit and fissure sealants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35D9A-B7F5-4068-81C5-A491716A6F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6764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Pit and fissure sealants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5EE03-D51F-446B-9EC6-1EC89847D4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05/07/2022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  <p:sldLayoutId id="2147483663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11.gi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.xml"/><Relationship Id="rId4" Type="http://schemas.openxmlformats.org/officeDocument/2006/relationships/image" Target="../media/image14.gi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0.gif"/><Relationship Id="rId7" Type="http://schemas.openxmlformats.org/officeDocument/2006/relationships/image" Target="../media/image1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hyperlink" Target="orthoimages/dthumb3.jpg" TargetMode="External"/><Relationship Id="rId5" Type="http://schemas.openxmlformats.org/officeDocument/2006/relationships/image" Target="../media/image15.jpeg"/><Relationship Id="rId4" Type="http://schemas.openxmlformats.org/officeDocument/2006/relationships/image" Target="../media/image11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1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5" Type="http://schemas.openxmlformats.org/officeDocument/2006/relationships/image" Target="../media/image20.jpeg"/><Relationship Id="rId4" Type="http://schemas.openxmlformats.org/officeDocument/2006/relationships/image" Target="../media/image11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3.xml"/><Relationship Id="rId5" Type="http://schemas.openxmlformats.org/officeDocument/2006/relationships/image" Target="../media/image20.jpeg"/><Relationship Id="rId4" Type="http://schemas.openxmlformats.org/officeDocument/2006/relationships/image" Target="../media/image2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5" Type="http://schemas.openxmlformats.org/officeDocument/2006/relationships/image" Target="../media/image11.gif"/><Relationship Id="rId4" Type="http://schemas.openxmlformats.org/officeDocument/2006/relationships/image" Target="../media/image10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6" Type="http://schemas.openxmlformats.org/officeDocument/2006/relationships/image" Target="../media/image4.jpeg"/><Relationship Id="rId5" Type="http://schemas.openxmlformats.org/officeDocument/2006/relationships/hyperlink" Target="index.php?content=issues&amp;doc=zoomimg&amp;select=219&amp;file=abb09gr.jpg" TargetMode="External"/><Relationship Id="rId4" Type="http://schemas.openxmlformats.org/officeDocument/2006/relationships/image" Target="../media/image3.jpeg"/><Relationship Id="rId9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11.gif"/><Relationship Id="rId4" Type="http://schemas.openxmlformats.org/officeDocument/2006/relationships/image" Target="../media/image10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11.gif"/><Relationship Id="rId4" Type="http://schemas.openxmlformats.org/officeDocument/2006/relationships/image" Target="../media/image10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54629" y="381000"/>
            <a:ext cx="74893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ook Antiqua" panose="02040602050305030304" pitchFamily="18" charset="0"/>
              </a:rPr>
              <a:t>RUNGTA </a:t>
            </a:r>
            <a:r>
              <a:rPr lang="en-US" sz="2800" dirty="0">
                <a:latin typeface="Book Antiqua" panose="02040602050305030304" pitchFamily="18" charset="0"/>
              </a:rPr>
              <a:t>COLLEGE OF DENTAL SCIENCES &amp; RESEARCH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8856" y="2467428"/>
            <a:ext cx="4163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ook Antiqua" panose="02040602050305030304" pitchFamily="18" charset="0"/>
              </a:rPr>
              <a:t> </a:t>
            </a:r>
            <a:endParaRPr lang="en-US" sz="2800" dirty="0">
              <a:latin typeface="Book Antiqua" panose="020406020503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5715000"/>
            <a:ext cx="85452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ook Antiqua" panose="02040602050305030304" pitchFamily="18" charset="0"/>
              </a:rPr>
              <a:t>DEPARTMENT </a:t>
            </a:r>
            <a:r>
              <a:rPr lang="en-US" sz="2800" dirty="0" smtClean="0">
                <a:latin typeface="Book Antiqua" panose="02040602050305030304" pitchFamily="18" charset="0"/>
              </a:rPr>
              <a:t>OF  PEDODONTICS AND PREVENTIVE DENTISTRY  </a:t>
            </a:r>
            <a:endParaRPr lang="en-US" sz="2800" dirty="0">
              <a:latin typeface="Book Antiqua" panose="0204060205030503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781" r="15781"/>
          <a:stretch/>
        </p:blipFill>
        <p:spPr>
          <a:xfrm>
            <a:off x="0" y="0"/>
            <a:ext cx="1676400" cy="21145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38200" y="2971800"/>
            <a:ext cx="678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PIT AND FISSURE SEALANTS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0744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Pit and fissure sealants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382000" cy="6324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en-US" smtClean="0">
                <a:solidFill>
                  <a:srgbClr val="B82E8A"/>
                </a:solidFill>
                <a:latin typeface="Alba Super" pitchFamily="2" charset="0"/>
              </a:rPr>
              <a:t> </a:t>
            </a:r>
            <a:r>
              <a:rPr lang="en-US" smtClean="0">
                <a:solidFill>
                  <a:srgbClr val="D200D2"/>
                </a:solidFill>
                <a:latin typeface="Alba Super" pitchFamily="2" charset="0"/>
              </a:rPr>
              <a:t>CLASSIFICATION OF SEALANTS –</a:t>
            </a:r>
          </a:p>
          <a:p>
            <a:pPr eaLnBrk="1" hangingPunct="1">
              <a:lnSpc>
                <a:spcPct val="80000"/>
              </a:lnSpc>
            </a:pPr>
            <a:endParaRPr lang="en-US" smtClean="0">
              <a:solidFill>
                <a:srgbClr val="D200D2"/>
              </a:solidFill>
              <a:latin typeface="Alba Super" pitchFamily="2" charset="0"/>
            </a:endParaRPr>
          </a:p>
          <a:p>
            <a:pPr eaLnBrk="1" hangingPunct="1">
              <a:lnSpc>
                <a:spcPct val="80000"/>
              </a:lnSpc>
              <a:buFontTx/>
              <a:buBlip>
                <a:blip r:embed="rId4"/>
              </a:buBlip>
            </a:pPr>
            <a:r>
              <a:rPr lang="en-US" sz="2000" b="1" smtClean="0">
                <a:latin typeface="Alba Super" pitchFamily="2" charset="0"/>
              </a:rPr>
              <a:t>  </a:t>
            </a:r>
            <a:r>
              <a:rPr lang="en-US" b="1" smtClean="0">
                <a:latin typeface="Alba Super" pitchFamily="2" charset="0"/>
              </a:rPr>
              <a:t>BASED ON GENERATION –</a:t>
            </a:r>
          </a:p>
          <a:p>
            <a:pPr eaLnBrk="1" hangingPunct="1">
              <a:lnSpc>
                <a:spcPct val="80000"/>
              </a:lnSpc>
            </a:pPr>
            <a:endParaRPr lang="en-US" b="1" smtClean="0">
              <a:latin typeface="Alba Super" pitchFamily="2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b="1" smtClean="0"/>
              <a:t>A</a:t>
            </a:r>
            <a:r>
              <a:rPr lang="en-US" sz="2400" i="1" smtClean="0"/>
              <a:t>.</a:t>
            </a:r>
            <a:r>
              <a:rPr lang="en-US" sz="2400" b="1" smtClean="0"/>
              <a:t> </a:t>
            </a:r>
            <a:r>
              <a:rPr lang="en-US" sz="2400" b="1" smtClean="0">
                <a:latin typeface="Alba Super" pitchFamily="2" charset="0"/>
              </a:rPr>
              <a:t>First generation sealants:</a:t>
            </a:r>
            <a:endParaRPr lang="en-US" sz="2400" smtClean="0">
              <a:latin typeface="Alba Super" pitchFamily="2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         </a:t>
            </a:r>
            <a:r>
              <a:rPr lang="en-US" sz="2400" smtClean="0">
                <a:solidFill>
                  <a:srgbClr val="676767"/>
                </a:solidFill>
              </a:rPr>
              <a:t>- polymerized by UV-light at a wavelength 356 μm.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solidFill>
                  <a:srgbClr val="676767"/>
                </a:solidFill>
              </a:rPr>
              <a:t>         - disad.: -Excessive absorption and incomplete polymerization of sealant at its depth.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solidFill>
                  <a:srgbClr val="676767"/>
                </a:solidFill>
              </a:rPr>
              <a:t>                         - variable output intensity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solidFill>
                  <a:srgbClr val="676767"/>
                </a:solidFill>
              </a:rPr>
              <a:t>                         - output not uniform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solidFill>
                  <a:srgbClr val="676767"/>
                </a:solidFill>
              </a:rPr>
              <a:t>               </a:t>
            </a:r>
            <a:endParaRPr lang="en-US" sz="2400" b="1" smtClean="0">
              <a:solidFill>
                <a:srgbClr val="676767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b="1" smtClean="0"/>
              <a:t>B. </a:t>
            </a:r>
            <a:r>
              <a:rPr lang="en-US" sz="2400" b="1" smtClean="0">
                <a:latin typeface="Alba Super" pitchFamily="2" charset="0"/>
              </a:rPr>
              <a:t>Second generation Sealants/Self curing resins</a:t>
            </a:r>
            <a:endParaRPr lang="en-US" sz="2400" smtClean="0">
              <a:latin typeface="Alba Super" pitchFamily="2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        </a:t>
            </a:r>
            <a:r>
              <a:rPr lang="en-US" sz="2400" smtClean="0">
                <a:solidFill>
                  <a:srgbClr val="676767"/>
                </a:solidFill>
              </a:rPr>
              <a:t> -</a:t>
            </a:r>
            <a:r>
              <a:rPr lang="en-US" sz="2400" smtClean="0"/>
              <a:t> </a:t>
            </a:r>
            <a:r>
              <a:rPr lang="en-US" sz="2400" smtClean="0">
                <a:solidFill>
                  <a:srgbClr val="676767"/>
                </a:solidFill>
              </a:rPr>
              <a:t>Based on catalyst – accelerator system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solidFill>
                  <a:srgbClr val="676767"/>
                </a:solidFill>
              </a:rPr>
              <a:t>	    - Most are unfilled.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solidFill>
                  <a:srgbClr val="676767"/>
                </a:solidFill>
              </a:rPr>
              <a:t>	    - May be transparent, tinted or opaque by inclusion of white pigment or a tint 	for better visualization.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solidFill>
                  <a:srgbClr val="676767"/>
                </a:solidFill>
              </a:rPr>
              <a:t>                 eg . Concise [3M] white sealant system, Delton.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smtClean="0">
              <a:solidFill>
                <a:srgbClr val="676767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116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1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1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12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12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12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12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12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12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12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12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12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12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12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12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12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12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12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12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Pit and fissure sealants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09600"/>
            <a:ext cx="8229600" cy="55927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b="1" smtClean="0"/>
              <a:t>C.</a:t>
            </a:r>
            <a:r>
              <a:rPr lang="en-US" sz="2400" smtClean="0"/>
              <a:t> </a:t>
            </a:r>
            <a:r>
              <a:rPr lang="en-US" sz="2400" b="1" smtClean="0">
                <a:latin typeface="Alba Super" pitchFamily="2" charset="0"/>
              </a:rPr>
              <a:t>Third generation sealants</a:t>
            </a:r>
            <a:r>
              <a:rPr lang="en-US" sz="2400" smtClean="0">
                <a:latin typeface="Alba Super" pitchFamily="2" charset="0"/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2400" smtClean="0">
                <a:solidFill>
                  <a:srgbClr val="676767"/>
                </a:solidFill>
              </a:rPr>
              <a:t>-Light cured by visible light at  wavelength 430 nm-490nm.</a:t>
            </a:r>
          </a:p>
          <a:p>
            <a:pPr algn="just" eaLnBrk="1" hangingPunct="1">
              <a:buFontTx/>
              <a:buNone/>
            </a:pPr>
            <a:r>
              <a:rPr lang="en-US" sz="2400" smtClean="0">
                <a:solidFill>
                  <a:srgbClr val="676767"/>
                </a:solidFill>
              </a:rPr>
              <a:t>- May be classified as filled or unfilled, and with or with out tint or opaquer.</a:t>
            </a:r>
          </a:p>
          <a:p>
            <a:pPr algn="just" eaLnBrk="1" hangingPunct="1">
              <a:buFontTx/>
              <a:buNone/>
            </a:pPr>
            <a:r>
              <a:rPr lang="en-US" sz="2400" smtClean="0">
                <a:solidFill>
                  <a:srgbClr val="676767"/>
                </a:solidFill>
              </a:rPr>
              <a:t>-Most of the unfilled resins are colored white. </a:t>
            </a:r>
          </a:p>
          <a:p>
            <a:pPr algn="just" eaLnBrk="1" hangingPunct="1">
              <a:buFontTx/>
              <a:buNone/>
            </a:pPr>
            <a:r>
              <a:rPr lang="en-US" sz="2400" smtClean="0">
                <a:solidFill>
                  <a:srgbClr val="676767"/>
                </a:solidFill>
              </a:rPr>
              <a:t>-Filled resins are either clear, yellowish white or tan</a:t>
            </a:r>
          </a:p>
          <a:p>
            <a:pPr algn="just" eaLnBrk="1" hangingPunct="1">
              <a:buFontTx/>
              <a:buNone/>
            </a:pPr>
            <a:endParaRPr lang="en-US" sz="2400" smtClean="0">
              <a:solidFill>
                <a:srgbClr val="676767"/>
              </a:solidFill>
            </a:endParaRPr>
          </a:p>
          <a:p>
            <a:pPr algn="just" eaLnBrk="1" hangingPunct="1">
              <a:buFontTx/>
              <a:buNone/>
            </a:pPr>
            <a:r>
              <a:rPr lang="en-US" sz="2400" smtClean="0">
                <a:solidFill>
                  <a:srgbClr val="676767"/>
                </a:solidFill>
              </a:rPr>
              <a:t>          </a:t>
            </a:r>
            <a:r>
              <a:rPr lang="en-US" sz="2400" smtClean="0">
                <a:solidFill>
                  <a:srgbClr val="FF0000"/>
                </a:solidFill>
              </a:rPr>
              <a:t>PERFORM BETTER THAN SELF CURE RESINS</a:t>
            </a:r>
          </a:p>
          <a:p>
            <a:pPr algn="just" eaLnBrk="1" hangingPunct="1">
              <a:buFontTx/>
              <a:buNone/>
            </a:pPr>
            <a:endParaRPr lang="en-US" sz="2400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en-US" sz="2400" b="1" smtClean="0"/>
              <a:t>D.</a:t>
            </a:r>
            <a:r>
              <a:rPr lang="en-US" sz="2400" smtClean="0"/>
              <a:t> </a:t>
            </a:r>
            <a:r>
              <a:rPr lang="en-US" sz="2400" b="1" smtClean="0">
                <a:latin typeface="Alba Super" pitchFamily="2" charset="0"/>
              </a:rPr>
              <a:t>Fourth generation sealants</a:t>
            </a:r>
            <a:r>
              <a:rPr lang="en-US" sz="2400" smtClean="0">
                <a:latin typeface="Alba Super" pitchFamily="2" charset="0"/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sz="2400" smtClean="0"/>
              <a:t>         </a:t>
            </a:r>
            <a:r>
              <a:rPr lang="en-US" sz="2400" smtClean="0">
                <a:solidFill>
                  <a:srgbClr val="676767"/>
                </a:solidFill>
              </a:rPr>
              <a:t>-Are those containing fluorides.</a:t>
            </a:r>
          </a:p>
        </p:txBody>
      </p:sp>
    </p:spTree>
    <p:custDataLst>
      <p:tags r:id="rId1"/>
    </p:custDataLst>
  </p:cSld>
  <p:clrMapOvr>
    <a:masterClrMapping/>
  </p:clrMapOvr>
  <p:transition advTm="51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Pit and fissure sealants</a:t>
            </a:r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304800"/>
            <a:ext cx="8229600" cy="4525963"/>
          </a:xfrm>
          <a:noFill/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buFontTx/>
              <a:buBlip>
                <a:blip r:embed="rId3"/>
              </a:buBlip>
            </a:pPr>
            <a:r>
              <a:rPr lang="en-US" b="1" dirty="0" smtClean="0">
                <a:latin typeface="Alba Super" pitchFamily="2" charset="0"/>
              </a:rPr>
              <a:t> BASED ON FILLER CONTENT:</a:t>
            </a:r>
            <a:r>
              <a:rPr lang="en-US" b="1" dirty="0" smtClean="0"/>
              <a:t> </a:t>
            </a:r>
          </a:p>
          <a:p>
            <a:pPr marL="533400" indent="-533400" eaLnBrk="1" hangingPunct="1">
              <a:buFontTx/>
              <a:buNone/>
            </a:pPr>
            <a:endParaRPr lang="en-US" dirty="0" smtClean="0"/>
          </a:p>
          <a:p>
            <a:pPr marL="533400" indent="-533400" eaLnBrk="1" hangingPunct="1">
              <a:buFontTx/>
              <a:buAutoNum type="arabicPeriod"/>
            </a:pPr>
            <a:r>
              <a:rPr lang="en-US" sz="3000" dirty="0" smtClean="0">
                <a:latin typeface="Alba Super" pitchFamily="2" charset="0"/>
              </a:rPr>
              <a:t>Unfilled [ free of fillers ]</a:t>
            </a:r>
          </a:p>
          <a:p>
            <a:pPr marL="533400" indent="-533400" eaLnBrk="1" hangingPunct="1">
              <a:buFontTx/>
              <a:buNone/>
            </a:pPr>
            <a:r>
              <a:rPr lang="en-US" sz="2400" dirty="0" smtClean="0"/>
              <a:t>         </a:t>
            </a:r>
            <a:r>
              <a:rPr lang="en-US" sz="2400" dirty="0" smtClean="0">
                <a:solidFill>
                  <a:srgbClr val="676767"/>
                </a:solidFill>
              </a:rPr>
              <a:t>-flow is better</a:t>
            </a:r>
          </a:p>
          <a:p>
            <a:pPr marL="533400" indent="-533400" eaLnBrk="1" hangingPunct="1">
              <a:buFontTx/>
              <a:buNone/>
            </a:pPr>
            <a:r>
              <a:rPr lang="en-US" sz="2400" dirty="0" smtClean="0">
                <a:solidFill>
                  <a:srgbClr val="676767"/>
                </a:solidFill>
              </a:rPr>
              <a:t>         -retention is more </a:t>
            </a:r>
          </a:p>
          <a:p>
            <a:pPr marL="533400" indent="-533400" eaLnBrk="1" hangingPunct="1">
              <a:buFontTx/>
              <a:buNone/>
            </a:pPr>
            <a:r>
              <a:rPr lang="en-US" sz="2400" dirty="0" smtClean="0">
                <a:solidFill>
                  <a:srgbClr val="676767"/>
                </a:solidFill>
              </a:rPr>
              <a:t>         -abrade rapidly </a:t>
            </a:r>
          </a:p>
          <a:p>
            <a:pPr marL="533400" indent="-533400" eaLnBrk="1" hangingPunct="1">
              <a:buFontTx/>
              <a:buNone/>
            </a:pPr>
            <a:r>
              <a:rPr lang="en-US" sz="2400" dirty="0" smtClean="0">
                <a:solidFill>
                  <a:srgbClr val="676767"/>
                </a:solidFill>
              </a:rPr>
              <a:t>                </a:t>
            </a:r>
            <a:r>
              <a:rPr lang="en-US" sz="2400" dirty="0" err="1" smtClean="0">
                <a:solidFill>
                  <a:srgbClr val="676767"/>
                </a:solidFill>
              </a:rPr>
              <a:t>eg</a:t>
            </a:r>
            <a:r>
              <a:rPr lang="en-US" sz="2400" dirty="0" smtClean="0">
                <a:solidFill>
                  <a:srgbClr val="676767"/>
                </a:solidFill>
              </a:rPr>
              <a:t> . Concise White </a:t>
            </a:r>
          </a:p>
          <a:p>
            <a:pPr marL="533400" indent="-533400" eaLnBrk="1" hangingPunct="1">
              <a:buFontTx/>
              <a:buNone/>
            </a:pPr>
            <a:endParaRPr lang="en-US" sz="2400" dirty="0" smtClean="0">
              <a:solidFill>
                <a:srgbClr val="676767"/>
              </a:solidFill>
            </a:endParaRPr>
          </a:p>
          <a:p>
            <a:pPr marL="533400" indent="-533400" eaLnBrk="1" hangingPunct="1">
              <a:buFontTx/>
              <a:buNone/>
            </a:pPr>
            <a:r>
              <a:rPr lang="en-US" sz="2400" dirty="0" smtClean="0">
                <a:latin typeface="Alba Super" pitchFamily="2" charset="0"/>
              </a:rPr>
              <a:t>2</a:t>
            </a:r>
            <a:r>
              <a:rPr lang="en-US" sz="3000" dirty="0" smtClean="0">
                <a:latin typeface="Alba Super" pitchFamily="2" charset="0"/>
              </a:rPr>
              <a:t>.   Filled </a:t>
            </a:r>
          </a:p>
          <a:p>
            <a:pPr marL="533400" indent="-533400" eaLnBrk="1" hangingPunct="1">
              <a:buFontTx/>
              <a:buNone/>
            </a:pPr>
            <a:r>
              <a:rPr lang="en-US" sz="2400" dirty="0" smtClean="0"/>
              <a:t>         </a:t>
            </a:r>
            <a:r>
              <a:rPr lang="en-US" sz="2400" dirty="0" smtClean="0">
                <a:solidFill>
                  <a:srgbClr val="676767"/>
                </a:solidFill>
              </a:rPr>
              <a:t>- need for </a:t>
            </a:r>
            <a:r>
              <a:rPr lang="en-US" sz="2400" dirty="0" err="1" smtClean="0">
                <a:solidFill>
                  <a:srgbClr val="676767"/>
                </a:solidFill>
              </a:rPr>
              <a:t>occlusal</a:t>
            </a:r>
            <a:r>
              <a:rPr lang="en-US" sz="2400" dirty="0" smtClean="0">
                <a:solidFill>
                  <a:srgbClr val="676767"/>
                </a:solidFill>
              </a:rPr>
              <a:t> adjustments </a:t>
            </a:r>
          </a:p>
          <a:p>
            <a:pPr marL="533400" indent="-533400" eaLnBrk="1" hangingPunct="1">
              <a:buFontTx/>
              <a:buNone/>
            </a:pPr>
            <a:r>
              <a:rPr lang="en-US" sz="2400" dirty="0" smtClean="0">
                <a:solidFill>
                  <a:srgbClr val="676767"/>
                </a:solidFill>
              </a:rPr>
              <a:t>         - more resistant to wear </a:t>
            </a:r>
          </a:p>
          <a:p>
            <a:pPr marL="533400" indent="-533400" eaLnBrk="1" hangingPunct="1">
              <a:buFontTx/>
              <a:buNone/>
            </a:pPr>
            <a:r>
              <a:rPr lang="en-US" sz="2400" dirty="0" smtClean="0">
                <a:solidFill>
                  <a:srgbClr val="676767"/>
                </a:solidFill>
              </a:rPr>
              <a:t>            </a:t>
            </a:r>
            <a:r>
              <a:rPr lang="en-US" sz="2400" dirty="0" err="1" smtClean="0">
                <a:solidFill>
                  <a:srgbClr val="676767"/>
                </a:solidFill>
              </a:rPr>
              <a:t>eg</a:t>
            </a:r>
            <a:r>
              <a:rPr lang="en-US" sz="2400" dirty="0" smtClean="0">
                <a:solidFill>
                  <a:srgbClr val="676767"/>
                </a:solidFill>
              </a:rPr>
              <a:t>. </a:t>
            </a:r>
            <a:r>
              <a:rPr lang="en-US" sz="2400" dirty="0" err="1" smtClean="0">
                <a:solidFill>
                  <a:srgbClr val="676767"/>
                </a:solidFill>
              </a:rPr>
              <a:t>Prisma</a:t>
            </a:r>
            <a:r>
              <a:rPr lang="en-US" sz="2400" dirty="0" smtClean="0">
                <a:solidFill>
                  <a:srgbClr val="676767"/>
                </a:solidFill>
              </a:rPr>
              <a:t> shield </a:t>
            </a:r>
          </a:p>
        </p:txBody>
      </p:sp>
      <p:pic>
        <p:nvPicPr>
          <p:cNvPr id="54278" name="Picture 6" descr="ultrasealxtpluskit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4"/>
          <a:srcRect/>
          <a:stretch>
            <a:fillRect/>
          </a:stretch>
        </p:blipFill>
        <p:spPr>
          <a:xfrm>
            <a:off x="6934200" y="4648200"/>
            <a:ext cx="2209800" cy="2209800"/>
          </a:xfrm>
          <a:noFill/>
          <a:ln w="38100">
            <a:solidFill>
              <a:srgbClr val="000000"/>
            </a:solidFill>
          </a:ln>
        </p:spPr>
      </p:pic>
    </p:spTree>
    <p:custDataLst>
      <p:tags r:id="rId1"/>
    </p:custDataLst>
  </p:cSld>
  <p:clrMapOvr>
    <a:masterClrMapping/>
  </p:clrMapOvr>
  <p:transition advTm="57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4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4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42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42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42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42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42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42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42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42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42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42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42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42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42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42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42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42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42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42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42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42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42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42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42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42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427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427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427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427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427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427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427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427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Pit and fissure sealants</a:t>
            </a: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6324600"/>
          </a:xfrm>
          <a:noFill/>
        </p:spPr>
        <p:txBody>
          <a:bodyPr/>
          <a:lstStyle/>
          <a:p>
            <a:pPr eaLnBrk="1" hangingPunct="1">
              <a:buFontTx/>
              <a:buBlip>
                <a:blip r:embed="rId3"/>
              </a:buBlip>
            </a:pPr>
            <a:r>
              <a:rPr lang="en-US" sz="2400" b="1" smtClean="0">
                <a:latin typeface="Alba Super" pitchFamily="2" charset="0"/>
              </a:rPr>
              <a:t> </a:t>
            </a:r>
            <a:r>
              <a:rPr lang="en-US" b="1" smtClean="0">
                <a:latin typeface="Alba Super" pitchFamily="2" charset="0"/>
              </a:rPr>
              <a:t>BASED ON TRANSLUCENCY :</a:t>
            </a:r>
          </a:p>
          <a:p>
            <a:pPr eaLnBrk="1" hangingPunct="1"/>
            <a:endParaRPr lang="en-US" smtClean="0">
              <a:latin typeface="Alba Super" pitchFamily="2" charset="0"/>
            </a:endParaRPr>
          </a:p>
          <a:p>
            <a:pPr eaLnBrk="1" hangingPunct="1">
              <a:buFontTx/>
              <a:buNone/>
            </a:pPr>
            <a:r>
              <a:rPr lang="en-US" sz="2400" smtClean="0">
                <a:latin typeface="Alba Super" pitchFamily="2" charset="0"/>
              </a:rPr>
              <a:t>1.</a:t>
            </a:r>
            <a:r>
              <a:rPr lang="en-US" sz="2400" smtClean="0"/>
              <a:t> </a:t>
            </a:r>
            <a:r>
              <a:rPr lang="en-US" sz="2400" smtClean="0">
                <a:latin typeface="Alba Super" pitchFamily="2" charset="0"/>
              </a:rPr>
              <a:t>CLEAR</a:t>
            </a:r>
          </a:p>
          <a:p>
            <a:pPr eaLnBrk="1" hangingPunct="1">
              <a:buFontTx/>
              <a:buNone/>
            </a:pPr>
            <a:r>
              <a:rPr lang="en-US" sz="2400" smtClean="0"/>
              <a:t>         </a:t>
            </a:r>
            <a:r>
              <a:rPr lang="en-US" sz="2400" smtClean="0">
                <a:solidFill>
                  <a:srgbClr val="676767"/>
                </a:solidFill>
              </a:rPr>
              <a:t>-</a:t>
            </a:r>
            <a:r>
              <a:rPr lang="en-US" sz="2400" smtClean="0">
                <a:solidFill>
                  <a:srgbClr val="5D5D5D"/>
                </a:solidFill>
              </a:rPr>
              <a:t>Esthetic, but difficult to detect at recall examination. 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5D5D5D"/>
                </a:solidFill>
              </a:rPr>
              <a:t>         -Better flow than tinted or opaque 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5D5D5D"/>
                </a:solidFill>
              </a:rPr>
              <a:t>         -More easily appreciated by the patient</a:t>
            </a:r>
            <a:r>
              <a:rPr lang="en-US" sz="2400" smtClean="0">
                <a:solidFill>
                  <a:srgbClr val="676767"/>
                </a:solidFill>
              </a:rPr>
              <a:t>. </a:t>
            </a:r>
          </a:p>
          <a:p>
            <a:pPr eaLnBrk="1" hangingPunct="1">
              <a:buFontTx/>
              <a:buNone/>
            </a:pPr>
            <a:endParaRPr lang="en-US" sz="2400" smtClean="0"/>
          </a:p>
          <a:p>
            <a:pPr eaLnBrk="1" hangingPunct="1">
              <a:buFontTx/>
              <a:buNone/>
            </a:pPr>
            <a:r>
              <a:rPr lang="en-US" sz="2400" smtClean="0">
                <a:latin typeface="Alba Super" pitchFamily="2" charset="0"/>
              </a:rPr>
              <a:t>2.</a:t>
            </a:r>
            <a:r>
              <a:rPr lang="en-US" sz="2400" smtClean="0"/>
              <a:t> </a:t>
            </a:r>
            <a:r>
              <a:rPr lang="en-US" sz="2400" smtClean="0">
                <a:latin typeface="Alba Super" pitchFamily="2" charset="0"/>
              </a:rPr>
              <a:t>TINTED / OPAQUE</a:t>
            </a:r>
            <a:r>
              <a:rPr lang="en-US" sz="2400" smtClean="0"/>
              <a:t> </a:t>
            </a:r>
          </a:p>
          <a:p>
            <a:pPr eaLnBrk="1" hangingPunct="1">
              <a:buFontTx/>
              <a:buNone/>
            </a:pPr>
            <a:r>
              <a:rPr lang="en-US" sz="2400" smtClean="0"/>
              <a:t>        </a:t>
            </a:r>
            <a:r>
              <a:rPr lang="en-US" sz="2400" smtClean="0">
                <a:solidFill>
                  <a:srgbClr val="5D5D5D"/>
                </a:solidFill>
              </a:rPr>
              <a:t>-  can be easily identified </a:t>
            </a:r>
          </a:p>
          <a:p>
            <a:pPr lvl="3" eaLnBrk="1" hangingPunct="1"/>
            <a:r>
              <a:rPr lang="en-US" sz="1800" b="1" smtClean="0">
                <a:solidFill>
                  <a:srgbClr val="1515FF"/>
                </a:solidFill>
              </a:rPr>
              <a:t> COLOURED 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5D5D5D"/>
                </a:solidFill>
              </a:rPr>
              <a:t>        -easy to see during placement 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5D5D5D"/>
                </a:solidFill>
              </a:rPr>
              <a:t>        -easy to see during recall check up 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5D5D5D"/>
                </a:solidFill>
              </a:rPr>
              <a:t>        </a:t>
            </a:r>
            <a:endParaRPr lang="en-US" sz="2400" smtClean="0">
              <a:solidFill>
                <a:srgbClr val="676767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68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5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5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5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5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5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5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53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53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53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53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53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53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53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53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53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53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53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53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53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53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53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53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53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53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53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53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530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530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530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530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530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530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530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530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530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530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530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530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Pit and fissure sealants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457200"/>
            <a:ext cx="5943600" cy="5745163"/>
          </a:xfrm>
        </p:spPr>
        <p:txBody>
          <a:bodyPr/>
          <a:lstStyle/>
          <a:p>
            <a:pPr eaLnBrk="1" hangingPunct="1">
              <a:buFontTx/>
              <a:buBlip>
                <a:blip r:embed="rId3"/>
              </a:buBlip>
            </a:pPr>
            <a:r>
              <a:rPr lang="en-US" sz="2000" b="1" smtClean="0">
                <a:latin typeface="Alba Super" pitchFamily="2" charset="0"/>
              </a:rPr>
              <a:t> </a:t>
            </a:r>
            <a:r>
              <a:rPr lang="en-US" b="1" smtClean="0">
                <a:latin typeface="Alba Super" pitchFamily="2" charset="0"/>
              </a:rPr>
              <a:t>BASED ON CURING:</a:t>
            </a:r>
            <a:r>
              <a:rPr lang="en-US" b="1" smtClean="0"/>
              <a:t>    </a:t>
            </a:r>
          </a:p>
          <a:p>
            <a:pPr eaLnBrk="1" hangingPunct="1">
              <a:buFontTx/>
              <a:buNone/>
            </a:pPr>
            <a:r>
              <a:rPr lang="en-US" b="1" smtClean="0"/>
              <a:t>        </a:t>
            </a:r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 </a:t>
            </a:r>
            <a:r>
              <a:rPr lang="en-US" sz="2400" smtClean="0">
                <a:latin typeface="Alba Super" pitchFamily="2" charset="0"/>
              </a:rPr>
              <a:t>1. AUTOPOLYMERIZING</a:t>
            </a:r>
            <a:r>
              <a:rPr lang="en-US" sz="2400" smtClean="0"/>
              <a:t>  .</a:t>
            </a:r>
          </a:p>
          <a:p>
            <a:pPr eaLnBrk="1" hangingPunct="1">
              <a:buFontTx/>
              <a:buNone/>
            </a:pPr>
            <a:r>
              <a:rPr lang="en-US" sz="2400" smtClean="0"/>
              <a:t>          </a:t>
            </a:r>
            <a:r>
              <a:rPr lang="en-US" sz="2400" smtClean="0">
                <a:solidFill>
                  <a:srgbClr val="676767"/>
                </a:solidFill>
              </a:rPr>
              <a:t> - Better retention 88% 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676767"/>
                </a:solidFill>
              </a:rPr>
              <a:t>           - Sets by exothermic reaction</a:t>
            </a:r>
            <a:r>
              <a:rPr lang="en-US" sz="2400" smtClean="0"/>
              <a:t> </a:t>
            </a:r>
          </a:p>
          <a:p>
            <a:pPr eaLnBrk="1" hangingPunct="1">
              <a:buFontTx/>
              <a:buNone/>
            </a:pPr>
            <a:r>
              <a:rPr lang="en-US" sz="2400" smtClean="0"/>
              <a:t>                        </a:t>
            </a:r>
          </a:p>
          <a:p>
            <a:pPr eaLnBrk="1" hangingPunct="1">
              <a:buFontTx/>
              <a:buNone/>
            </a:pPr>
            <a:r>
              <a:rPr lang="en-US" sz="2400" smtClean="0">
                <a:latin typeface="Alba Super" pitchFamily="2" charset="0"/>
              </a:rPr>
              <a:t>2.</a:t>
            </a:r>
            <a:r>
              <a:rPr lang="en-US" sz="2400" smtClean="0"/>
              <a:t>  </a:t>
            </a:r>
            <a:r>
              <a:rPr lang="en-US" sz="2400" smtClean="0">
                <a:latin typeface="Alba Super" pitchFamily="2" charset="0"/>
              </a:rPr>
              <a:t>LIGHT CURE </a:t>
            </a:r>
          </a:p>
          <a:p>
            <a:pPr eaLnBrk="1" hangingPunct="1">
              <a:buFontTx/>
              <a:buNone/>
            </a:pPr>
            <a:r>
              <a:rPr lang="en-US" sz="2400" smtClean="0"/>
              <a:t>           </a:t>
            </a:r>
            <a:r>
              <a:rPr lang="en-US" sz="2400" smtClean="0">
                <a:solidFill>
                  <a:srgbClr val="676767"/>
                </a:solidFill>
              </a:rPr>
              <a:t>- 75% retentive</a:t>
            </a:r>
            <a:r>
              <a:rPr lang="en-US" smtClean="0"/>
              <a:t>	 </a:t>
            </a:r>
          </a:p>
        </p:txBody>
      </p:sp>
      <p:pic>
        <p:nvPicPr>
          <p:cNvPr id="56326" name="Picture 6" descr="composite_curing_light_an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6400800" y="4133850"/>
            <a:ext cx="2667000" cy="2667000"/>
          </a:xfrm>
          <a:noFill/>
        </p:spPr>
      </p:pic>
    </p:spTree>
    <p:custDataLst>
      <p:tags r:id="rId1"/>
    </p:custDataLst>
  </p:cSld>
  <p:clrMapOvr>
    <a:masterClrMapping/>
  </p:clrMapOvr>
  <p:transition advTm="176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Pit and fissure sealants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048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smtClean="0">
                <a:solidFill>
                  <a:srgbClr val="D200D2"/>
                </a:solidFill>
                <a:latin typeface="Alba Super" pitchFamily="2" charset="0"/>
              </a:rPr>
              <a:t>INDICATIONS :</a:t>
            </a:r>
          </a:p>
          <a:p>
            <a:pPr eaLnBrk="1" hangingPunct="1">
              <a:lnSpc>
                <a:spcPct val="90000"/>
              </a:lnSpc>
            </a:pPr>
            <a:endParaRPr lang="en-US" smtClean="0">
              <a:solidFill>
                <a:srgbClr val="D200D2"/>
              </a:solidFill>
              <a:latin typeface="Alba Super" pitchFamily="2" charset="0"/>
            </a:endParaRPr>
          </a:p>
          <a:p>
            <a:pPr lvl="3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00FF"/>
                </a:solidFill>
                <a:latin typeface="GoudyHandtooled BT" pitchFamily="82" charset="0"/>
              </a:rPr>
              <a:t>RISK-BASED SEALANT TREATMENT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endParaRPr lang="en-US" sz="2400" smtClean="0">
              <a:solidFill>
                <a:srgbClr val="0000FF"/>
              </a:solidFill>
              <a:latin typeface="GoudyHandtooled BT" pitchFamily="82" charset="0"/>
            </a:endParaRPr>
          </a:p>
          <a:p>
            <a:pPr eaLnBrk="1" hangingPunct="1">
              <a:lnSpc>
                <a:spcPct val="90000"/>
              </a:lnSpc>
              <a:buFontTx/>
              <a:buBlip>
                <a:blip r:embed="rId4"/>
              </a:buBlip>
            </a:pPr>
            <a:r>
              <a:rPr lang="en-US" sz="2400" smtClean="0">
                <a:solidFill>
                  <a:srgbClr val="5D5D5D"/>
                </a:solidFill>
              </a:rPr>
              <a:t>Possibility of adequate isolation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4"/>
              </a:buBlip>
            </a:pPr>
            <a:endParaRPr lang="en-US" sz="2400" smtClean="0">
              <a:solidFill>
                <a:srgbClr val="5D5D5D"/>
              </a:solidFill>
            </a:endParaRPr>
          </a:p>
          <a:p>
            <a:pPr eaLnBrk="1" hangingPunct="1">
              <a:lnSpc>
                <a:spcPct val="90000"/>
              </a:lnSpc>
              <a:buFontTx/>
              <a:buBlip>
                <a:blip r:embed="rId4"/>
              </a:buBlip>
            </a:pPr>
            <a:r>
              <a:rPr lang="en-US" sz="2400" smtClean="0">
                <a:solidFill>
                  <a:srgbClr val="5D5D5D"/>
                </a:solidFill>
              </a:rPr>
              <a:t>Questionable enamel caries in PF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smtClean="0">
              <a:solidFill>
                <a:srgbClr val="5D5D5D"/>
              </a:solidFill>
            </a:endParaRPr>
          </a:p>
          <a:p>
            <a:pPr eaLnBrk="1" hangingPunct="1">
              <a:lnSpc>
                <a:spcPct val="90000"/>
              </a:lnSpc>
              <a:buFontTx/>
              <a:buBlip>
                <a:blip r:embed="rId4"/>
              </a:buBlip>
            </a:pPr>
            <a:r>
              <a:rPr lang="en-US" sz="2400" smtClean="0">
                <a:solidFill>
                  <a:srgbClr val="5D5D5D"/>
                </a:solidFill>
              </a:rPr>
              <a:t>Xerostomia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4"/>
              </a:buBlip>
            </a:pPr>
            <a:endParaRPr lang="en-US" sz="2400" smtClean="0">
              <a:solidFill>
                <a:srgbClr val="5D5D5D"/>
              </a:solidFill>
            </a:endParaRPr>
          </a:p>
          <a:p>
            <a:pPr eaLnBrk="1" hangingPunct="1">
              <a:lnSpc>
                <a:spcPct val="90000"/>
              </a:lnSpc>
              <a:buFontTx/>
              <a:buBlip>
                <a:blip r:embed="rId4"/>
              </a:buBlip>
            </a:pPr>
            <a:r>
              <a:rPr lang="en-US" sz="2400" smtClean="0">
                <a:solidFill>
                  <a:srgbClr val="5D5D5D"/>
                </a:solidFill>
              </a:rPr>
              <a:t>Patients undergoing orthodontic treatment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4"/>
              </a:buBlip>
            </a:pPr>
            <a:endParaRPr lang="en-US" sz="2400" smtClean="0">
              <a:solidFill>
                <a:srgbClr val="5D5D5D"/>
              </a:solidFill>
            </a:endParaRPr>
          </a:p>
          <a:p>
            <a:pPr eaLnBrk="1" hangingPunct="1">
              <a:lnSpc>
                <a:spcPct val="90000"/>
              </a:lnSpc>
              <a:buFontTx/>
              <a:buBlip>
                <a:blip r:embed="rId4"/>
              </a:buBlip>
            </a:pPr>
            <a:r>
              <a:rPr lang="en-US" sz="2400" smtClean="0">
                <a:solidFill>
                  <a:srgbClr val="5D5D5D"/>
                </a:solidFill>
              </a:rPr>
              <a:t>Deep pits and fissures</a:t>
            </a:r>
          </a:p>
          <a:p>
            <a:pPr eaLnBrk="1" hangingPunct="1">
              <a:lnSpc>
                <a:spcPct val="90000"/>
              </a:lnSpc>
            </a:pPr>
            <a:endParaRPr lang="en-US" sz="2400" smtClean="0">
              <a:solidFill>
                <a:srgbClr val="676767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</p:txBody>
      </p:sp>
      <p:pic>
        <p:nvPicPr>
          <p:cNvPr id="12292" name="Picture 4" descr="IMAGE19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5"/>
          <a:srcRect r="49001" b="5556"/>
          <a:stretch>
            <a:fillRect/>
          </a:stretch>
        </p:blipFill>
        <p:spPr>
          <a:xfrm>
            <a:off x="6781800" y="5029200"/>
            <a:ext cx="2362200" cy="1757363"/>
          </a:xfrm>
          <a:noFill/>
          <a:ln w="38100">
            <a:solidFill>
              <a:srgbClr val="000000"/>
            </a:solidFill>
          </a:ln>
        </p:spPr>
      </p:pic>
      <p:pic>
        <p:nvPicPr>
          <p:cNvPr id="12296" name="Picture 8" descr="dthumb3.jpg (24280 bytes)">
            <a:hlinkClick r:id="rId6" action="ppaction://hlinkfile"/>
          </p:cNvPr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7"/>
          <a:srcRect l="5882"/>
          <a:stretch>
            <a:fillRect/>
          </a:stretch>
        </p:blipFill>
        <p:spPr>
          <a:xfrm>
            <a:off x="6781800" y="5029200"/>
            <a:ext cx="2362200" cy="1766888"/>
          </a:xfrm>
          <a:ln w="38100">
            <a:solidFill>
              <a:srgbClr val="000000"/>
            </a:solidFill>
          </a:ln>
        </p:spPr>
      </p:pic>
      <p:pic>
        <p:nvPicPr>
          <p:cNvPr id="12300" name="Picture 12" descr="fissurepit1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8"/>
          <a:srcRect r="6061"/>
          <a:stretch>
            <a:fillRect/>
          </a:stretch>
        </p:blipFill>
        <p:spPr>
          <a:xfrm>
            <a:off x="6781800" y="4908550"/>
            <a:ext cx="2362200" cy="1873250"/>
          </a:xfrm>
          <a:noFill/>
          <a:ln w="38100">
            <a:solidFill>
              <a:srgbClr val="000000"/>
            </a:solidFill>
          </a:ln>
        </p:spPr>
      </p:pic>
    </p:spTree>
    <p:custDataLst>
      <p:tags r:id="rId1"/>
    </p:custDataLst>
  </p:cSld>
  <p:clrMapOvr>
    <a:masterClrMapping/>
  </p:clrMapOvr>
  <p:transition advTm="454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1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Pit and fissure sealants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503238"/>
            <a:ext cx="8382000" cy="56689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en-US" smtClean="0">
                <a:solidFill>
                  <a:srgbClr val="D200D2"/>
                </a:solidFill>
                <a:latin typeface="Alba Super" pitchFamily="2" charset="0"/>
              </a:rPr>
              <a:t>CONTRAINDICATIONS ;</a:t>
            </a:r>
          </a:p>
          <a:p>
            <a:pPr eaLnBrk="1" hangingPunct="1">
              <a:lnSpc>
                <a:spcPct val="80000"/>
              </a:lnSpc>
            </a:pPr>
            <a:endParaRPr lang="en-US" smtClean="0">
              <a:solidFill>
                <a:srgbClr val="D200D2"/>
              </a:solidFill>
              <a:latin typeface="Alba Super" pitchFamily="2" charset="0"/>
            </a:endParaRPr>
          </a:p>
          <a:p>
            <a:pPr eaLnBrk="1" hangingPunct="1">
              <a:lnSpc>
                <a:spcPct val="80000"/>
              </a:lnSpc>
              <a:buFontTx/>
              <a:buBlip>
                <a:blip r:embed="rId4"/>
              </a:buBlip>
            </a:pPr>
            <a:r>
              <a:rPr lang="en-US" sz="2400" smtClean="0">
                <a:solidFill>
                  <a:srgbClr val="676767"/>
                </a:solidFill>
              </a:rPr>
              <a:t>Posterior teeth that have shallow or well coalesced fissures</a:t>
            </a:r>
          </a:p>
          <a:p>
            <a:pPr eaLnBrk="1" hangingPunct="1">
              <a:lnSpc>
                <a:spcPct val="80000"/>
              </a:lnSpc>
              <a:buFontTx/>
              <a:buBlip>
                <a:blip r:embed="rId4"/>
              </a:buBlip>
            </a:pPr>
            <a:endParaRPr lang="en-US" sz="2400" smtClean="0">
              <a:solidFill>
                <a:srgbClr val="676767"/>
              </a:solidFill>
            </a:endParaRPr>
          </a:p>
          <a:p>
            <a:pPr eaLnBrk="1" hangingPunct="1">
              <a:lnSpc>
                <a:spcPct val="80000"/>
              </a:lnSpc>
              <a:buFontTx/>
              <a:buBlip>
                <a:blip r:embed="rId4"/>
              </a:buBlip>
            </a:pPr>
            <a:r>
              <a:rPr lang="en-US" sz="2400" smtClean="0">
                <a:solidFill>
                  <a:srgbClr val="676767"/>
                </a:solidFill>
              </a:rPr>
              <a:t>Low caries risk (PF that remained caries free &gt; 4 yrs)</a:t>
            </a:r>
          </a:p>
          <a:p>
            <a:pPr eaLnBrk="1" hangingPunct="1">
              <a:lnSpc>
                <a:spcPct val="80000"/>
              </a:lnSpc>
              <a:buFontTx/>
              <a:buBlip>
                <a:blip r:embed="rId4"/>
              </a:buBlip>
            </a:pPr>
            <a:endParaRPr lang="en-US" sz="2400" smtClean="0">
              <a:solidFill>
                <a:srgbClr val="676767"/>
              </a:solidFill>
            </a:endParaRPr>
          </a:p>
          <a:p>
            <a:pPr eaLnBrk="1" hangingPunct="1">
              <a:lnSpc>
                <a:spcPct val="80000"/>
              </a:lnSpc>
              <a:buFontTx/>
              <a:buBlip>
                <a:blip r:embed="rId4"/>
              </a:buBlip>
            </a:pPr>
            <a:r>
              <a:rPr lang="en-US" sz="2400" smtClean="0">
                <a:solidFill>
                  <a:srgbClr val="676767"/>
                </a:solidFill>
              </a:rPr>
              <a:t>Rampant caries</a:t>
            </a:r>
          </a:p>
          <a:p>
            <a:pPr eaLnBrk="1" hangingPunct="1">
              <a:lnSpc>
                <a:spcPct val="80000"/>
              </a:lnSpc>
              <a:buFontTx/>
              <a:buBlip>
                <a:blip r:embed="rId4"/>
              </a:buBlip>
            </a:pPr>
            <a:endParaRPr lang="en-US" sz="2400" smtClean="0">
              <a:solidFill>
                <a:srgbClr val="676767"/>
              </a:solidFill>
            </a:endParaRPr>
          </a:p>
          <a:p>
            <a:pPr eaLnBrk="1" hangingPunct="1">
              <a:lnSpc>
                <a:spcPct val="80000"/>
              </a:lnSpc>
              <a:buFontTx/>
              <a:buBlip>
                <a:blip r:embed="rId4"/>
              </a:buBlip>
            </a:pPr>
            <a:r>
              <a:rPr lang="en-US" sz="2400" smtClean="0">
                <a:solidFill>
                  <a:srgbClr val="676767"/>
                </a:solidFill>
              </a:rPr>
              <a:t>Teeth with proximal decay or occlusal caries involving dentine</a:t>
            </a:r>
          </a:p>
          <a:p>
            <a:pPr eaLnBrk="1" hangingPunct="1">
              <a:lnSpc>
                <a:spcPct val="80000"/>
              </a:lnSpc>
              <a:buFontTx/>
              <a:buBlip>
                <a:blip r:embed="rId4"/>
              </a:buBlip>
            </a:pPr>
            <a:endParaRPr lang="en-US" sz="2400" smtClean="0">
              <a:solidFill>
                <a:srgbClr val="676767"/>
              </a:solidFill>
            </a:endParaRPr>
          </a:p>
          <a:p>
            <a:pPr eaLnBrk="1" hangingPunct="1">
              <a:lnSpc>
                <a:spcPct val="80000"/>
              </a:lnSpc>
              <a:buFontTx/>
              <a:buBlip>
                <a:blip r:embed="rId4"/>
              </a:buBlip>
            </a:pPr>
            <a:r>
              <a:rPr lang="en-US" sz="2400" smtClean="0">
                <a:solidFill>
                  <a:srgbClr val="676767"/>
                </a:solidFill>
              </a:rPr>
              <a:t>Allergy to methacrylate</a:t>
            </a:r>
          </a:p>
          <a:p>
            <a:pPr eaLnBrk="1" hangingPunct="1">
              <a:lnSpc>
                <a:spcPct val="80000"/>
              </a:lnSpc>
              <a:buFontTx/>
              <a:buBlip>
                <a:blip r:embed="rId4"/>
              </a:buBlip>
            </a:pPr>
            <a:endParaRPr lang="en-US" sz="2400" smtClean="0">
              <a:solidFill>
                <a:srgbClr val="676767"/>
              </a:solidFill>
            </a:endParaRPr>
          </a:p>
          <a:p>
            <a:pPr eaLnBrk="1" hangingPunct="1">
              <a:lnSpc>
                <a:spcPct val="80000"/>
              </a:lnSpc>
              <a:buFontTx/>
              <a:buBlip>
                <a:blip r:embed="rId4"/>
              </a:buBlip>
            </a:pPr>
            <a:r>
              <a:rPr lang="en-US" sz="2400" smtClean="0">
                <a:solidFill>
                  <a:srgbClr val="676767"/>
                </a:solidFill>
              </a:rPr>
              <a:t>Semi-erupted teeth</a:t>
            </a:r>
          </a:p>
          <a:p>
            <a:pPr eaLnBrk="1" hangingPunct="1">
              <a:lnSpc>
                <a:spcPct val="80000"/>
              </a:lnSpc>
              <a:buFontTx/>
              <a:buBlip>
                <a:blip r:embed="rId4"/>
              </a:buBlip>
            </a:pPr>
            <a:endParaRPr lang="en-US" sz="2400" smtClean="0">
              <a:solidFill>
                <a:srgbClr val="676767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2400" smtClean="0">
              <a:solidFill>
                <a:srgbClr val="676767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</p:txBody>
      </p:sp>
      <p:pic>
        <p:nvPicPr>
          <p:cNvPr id="13320" name="Picture 8" descr="rampant2_caries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5"/>
          <a:srcRect/>
          <a:stretch>
            <a:fillRect/>
          </a:stretch>
        </p:blipFill>
        <p:spPr>
          <a:xfrm>
            <a:off x="6172200" y="4724400"/>
            <a:ext cx="2971800" cy="2057400"/>
          </a:xfrm>
          <a:noFill/>
        </p:spPr>
      </p:pic>
      <p:pic>
        <p:nvPicPr>
          <p:cNvPr id="13322" name="Picture 10" descr="eruptsequest1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6"/>
          <a:srcRect t="11076" b="11385"/>
          <a:stretch>
            <a:fillRect/>
          </a:stretch>
        </p:blipFill>
        <p:spPr>
          <a:xfrm>
            <a:off x="6248400" y="4724400"/>
            <a:ext cx="2895600" cy="1981200"/>
          </a:xfrm>
          <a:noFill/>
          <a:ln w="38100">
            <a:solidFill>
              <a:srgbClr val="000000"/>
            </a:solidFill>
          </a:ln>
        </p:spPr>
      </p:pic>
      <p:sp>
        <p:nvSpPr>
          <p:cNvPr id="13327" name="AutoShape 15"/>
          <p:cNvSpPr>
            <a:spLocks noChangeArrowheads="1"/>
          </p:cNvSpPr>
          <p:nvPr/>
        </p:nvSpPr>
        <p:spPr bwMode="auto">
          <a:xfrm>
            <a:off x="7086600" y="5334000"/>
            <a:ext cx="990600" cy="914400"/>
          </a:xfrm>
          <a:prstGeom prst="octagon">
            <a:avLst>
              <a:gd name="adj" fmla="val 29287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F72B15"/>
              </a:solidFill>
              <a:latin typeface="Georgia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advTm="537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" decel="100000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900" decel="100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Pit and fissure sealants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85800"/>
            <a:ext cx="8229600" cy="55165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smtClean="0">
                <a:solidFill>
                  <a:srgbClr val="D200D2"/>
                </a:solidFill>
                <a:latin typeface="Alba Super" pitchFamily="2" charset="0"/>
              </a:rPr>
              <a:t>TYPES OF OCCLUSAL FISSURES:</a:t>
            </a:r>
          </a:p>
          <a:p>
            <a:pPr eaLnBrk="1" hangingPunct="1">
              <a:lnSpc>
                <a:spcPct val="90000"/>
              </a:lnSpc>
            </a:pPr>
            <a:endParaRPr lang="en-US" smtClean="0">
              <a:solidFill>
                <a:srgbClr val="D200D2"/>
              </a:solidFill>
              <a:latin typeface="Alba Super" pitchFamily="2" charset="0"/>
            </a:endParaRPr>
          </a:p>
          <a:p>
            <a:pPr eaLnBrk="1" hangingPunct="1">
              <a:lnSpc>
                <a:spcPct val="90000"/>
              </a:lnSpc>
              <a:buFontTx/>
              <a:buBlip>
                <a:blip r:embed="rId4"/>
              </a:buBlip>
            </a:pPr>
            <a:r>
              <a:rPr lang="en-US" sz="2400" smtClean="0">
                <a:solidFill>
                  <a:srgbClr val="0000FF"/>
                </a:solidFill>
                <a:latin typeface="Alba Super" pitchFamily="2" charset="0"/>
              </a:rPr>
              <a:t>V</a:t>
            </a:r>
            <a:r>
              <a:rPr lang="en-US" sz="2400" smtClean="0">
                <a:solidFill>
                  <a:srgbClr val="0000FF"/>
                </a:solidFill>
              </a:rPr>
              <a:t> –</a:t>
            </a:r>
            <a:r>
              <a:rPr lang="en-US" sz="2400" smtClean="0"/>
              <a:t> </a:t>
            </a:r>
            <a:r>
              <a:rPr lang="en-US" sz="2400" smtClean="0">
                <a:solidFill>
                  <a:srgbClr val="676767"/>
                </a:solidFill>
              </a:rPr>
              <a:t>Wide at top and gradually narrowing towards the bottom (34%)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4"/>
              </a:buBlip>
            </a:pPr>
            <a:endParaRPr lang="en-US" sz="2400" smtClean="0">
              <a:solidFill>
                <a:srgbClr val="676767"/>
              </a:solidFill>
            </a:endParaRPr>
          </a:p>
          <a:p>
            <a:pPr eaLnBrk="1" hangingPunct="1">
              <a:lnSpc>
                <a:spcPct val="90000"/>
              </a:lnSpc>
              <a:buFontTx/>
              <a:buBlip>
                <a:blip r:embed="rId4"/>
              </a:buBlip>
            </a:pPr>
            <a:r>
              <a:rPr lang="en-US" sz="2400" smtClean="0">
                <a:solidFill>
                  <a:srgbClr val="0000FF"/>
                </a:solidFill>
                <a:latin typeface="Alba Super" pitchFamily="2" charset="0"/>
              </a:rPr>
              <a:t>U</a:t>
            </a:r>
            <a:r>
              <a:rPr lang="en-US" sz="2400" smtClean="0">
                <a:solidFill>
                  <a:srgbClr val="0000FF"/>
                </a:solidFill>
              </a:rPr>
              <a:t> –</a:t>
            </a:r>
            <a:r>
              <a:rPr lang="en-US" sz="2400" smtClean="0"/>
              <a:t> </a:t>
            </a:r>
            <a:r>
              <a:rPr lang="en-US" sz="2400" smtClean="0">
                <a:solidFill>
                  <a:srgbClr val="676767"/>
                </a:solidFill>
              </a:rPr>
              <a:t>Almost same width from top to bottom (14%)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4"/>
              </a:buBlip>
            </a:pPr>
            <a:endParaRPr lang="en-US" sz="2400" smtClean="0">
              <a:solidFill>
                <a:srgbClr val="676767"/>
              </a:solidFill>
            </a:endParaRPr>
          </a:p>
          <a:p>
            <a:pPr eaLnBrk="1" hangingPunct="1">
              <a:lnSpc>
                <a:spcPct val="90000"/>
              </a:lnSpc>
              <a:buFontTx/>
              <a:buBlip>
                <a:blip r:embed="rId4"/>
              </a:buBlip>
            </a:pPr>
            <a:r>
              <a:rPr lang="en-US" sz="2400" smtClean="0">
                <a:solidFill>
                  <a:srgbClr val="0000FF"/>
                </a:solidFill>
                <a:latin typeface="Alba Super" pitchFamily="2" charset="0"/>
              </a:rPr>
              <a:t>IK</a:t>
            </a:r>
            <a:r>
              <a:rPr lang="en-US" sz="2400" smtClean="0">
                <a:solidFill>
                  <a:srgbClr val="0000FF"/>
                </a:solidFill>
              </a:rPr>
              <a:t> –</a:t>
            </a:r>
            <a:r>
              <a:rPr lang="en-US" sz="2400" smtClean="0"/>
              <a:t> </a:t>
            </a:r>
            <a:r>
              <a:rPr lang="en-US" sz="2400" b="1" smtClean="0">
                <a:solidFill>
                  <a:srgbClr val="0000FF"/>
                </a:solidFill>
              </a:rPr>
              <a:t>Hourglass</a:t>
            </a:r>
            <a:r>
              <a:rPr lang="en-US" sz="2400" smtClean="0">
                <a:solidFill>
                  <a:srgbClr val="676767"/>
                </a:solidFill>
              </a:rPr>
              <a:t>, extremely narrow slit associated with a large space at the bottom (26%).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4"/>
              </a:buBlip>
            </a:pPr>
            <a:endParaRPr lang="en-US" sz="2400" smtClean="0">
              <a:solidFill>
                <a:srgbClr val="676767"/>
              </a:solidFill>
            </a:endParaRPr>
          </a:p>
          <a:p>
            <a:pPr eaLnBrk="1" hangingPunct="1">
              <a:lnSpc>
                <a:spcPct val="90000"/>
              </a:lnSpc>
              <a:buFontTx/>
              <a:buBlip>
                <a:blip r:embed="rId4"/>
              </a:buBlip>
            </a:pPr>
            <a:r>
              <a:rPr lang="en-US" sz="2400" smtClean="0">
                <a:solidFill>
                  <a:srgbClr val="0000FF"/>
                </a:solidFill>
                <a:latin typeface="Alba Super" pitchFamily="2" charset="0"/>
              </a:rPr>
              <a:t>λ</a:t>
            </a:r>
            <a:r>
              <a:rPr lang="en-US" sz="2400" smtClean="0">
                <a:solidFill>
                  <a:srgbClr val="0000FF"/>
                </a:solidFill>
              </a:rPr>
              <a:t> –</a:t>
            </a:r>
            <a:r>
              <a:rPr lang="en-US" sz="2400" smtClean="0"/>
              <a:t> </a:t>
            </a:r>
            <a:r>
              <a:rPr lang="en-US" sz="2400" smtClean="0">
                <a:solidFill>
                  <a:srgbClr val="676767"/>
                </a:solidFill>
              </a:rPr>
              <a:t>Inverted Y, bifurcating at the bottom (7%).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4"/>
              </a:buBlip>
            </a:pPr>
            <a:endParaRPr lang="en-US" sz="2400" smtClean="0"/>
          </a:p>
          <a:p>
            <a:pPr eaLnBrk="1" hangingPunct="1">
              <a:lnSpc>
                <a:spcPct val="90000"/>
              </a:lnSpc>
              <a:buFontTx/>
              <a:buBlip>
                <a:blip r:embed="rId4"/>
              </a:buBlip>
            </a:pPr>
            <a:r>
              <a:rPr lang="en-US" sz="2400" smtClean="0">
                <a:solidFill>
                  <a:srgbClr val="0000FF"/>
                </a:solidFill>
                <a:latin typeface="Alba Super" pitchFamily="2" charset="0"/>
              </a:rPr>
              <a:t>I</a:t>
            </a:r>
            <a:r>
              <a:rPr lang="en-US" sz="2400" smtClean="0">
                <a:solidFill>
                  <a:srgbClr val="0000FF"/>
                </a:solidFill>
              </a:rPr>
              <a:t> –</a:t>
            </a:r>
            <a:r>
              <a:rPr lang="en-US" sz="2400" smtClean="0"/>
              <a:t> </a:t>
            </a:r>
            <a:r>
              <a:rPr lang="en-US" sz="2400" smtClean="0">
                <a:solidFill>
                  <a:srgbClr val="676767"/>
                </a:solidFill>
              </a:rPr>
              <a:t>Extremely narrow slit (19%).</a:t>
            </a:r>
            <a:endParaRPr lang="en-US" sz="2000" smtClean="0">
              <a:solidFill>
                <a:srgbClr val="676767"/>
              </a:solidFill>
            </a:endParaRPr>
          </a:p>
          <a:p>
            <a:pPr eaLnBrk="1" hangingPunct="1">
              <a:lnSpc>
                <a:spcPct val="90000"/>
              </a:lnSpc>
              <a:buFontTx/>
              <a:buBlip>
                <a:blip r:embed="rId4"/>
              </a:buBlip>
            </a:pPr>
            <a:endParaRPr lang="en-US" sz="2400" smtClean="0">
              <a:solidFill>
                <a:srgbClr val="676767"/>
              </a:solidFill>
            </a:endParaRPr>
          </a:p>
        </p:txBody>
      </p:sp>
      <p:pic>
        <p:nvPicPr>
          <p:cNvPr id="15365" name="Picture 5" descr="jennylind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5"/>
          <a:srcRect l="9004"/>
          <a:stretch>
            <a:fillRect/>
          </a:stretch>
        </p:blipFill>
        <p:spPr>
          <a:xfrm>
            <a:off x="7696200" y="4038600"/>
            <a:ext cx="1371600" cy="2819400"/>
          </a:xfrm>
          <a:noFill/>
          <a:ln w="38100">
            <a:solidFill>
              <a:srgbClr val="000000"/>
            </a:solidFill>
          </a:ln>
        </p:spPr>
      </p:pic>
    </p:spTree>
    <p:custDataLst>
      <p:tags r:id="rId1"/>
    </p:custDataLst>
  </p:cSld>
  <p:clrMapOvr>
    <a:masterClrMapping/>
  </p:clrMapOvr>
  <p:transition advTm="62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Pit and fissure sealants</a:t>
            </a:r>
          </a:p>
        </p:txBody>
      </p:sp>
      <p:pic>
        <p:nvPicPr>
          <p:cNvPr id="175112" name="Picture 8" descr="09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 l="2824" t="7076" r="65706" b="48935"/>
          <a:stretch>
            <a:fillRect/>
          </a:stretch>
        </p:blipFill>
        <p:spPr>
          <a:xfrm>
            <a:off x="319088" y="381000"/>
            <a:ext cx="2500312" cy="2566988"/>
          </a:xfrm>
          <a:noFill/>
          <a:ln w="38100">
            <a:solidFill>
              <a:srgbClr val="000000"/>
            </a:solidFill>
          </a:ln>
        </p:spPr>
      </p:pic>
      <p:pic>
        <p:nvPicPr>
          <p:cNvPr id="175113" name="Picture 9" descr="09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 l="33563" t="3780" r="35696" b="51561"/>
          <a:stretch>
            <a:fillRect/>
          </a:stretch>
        </p:blipFill>
        <p:spPr>
          <a:xfrm>
            <a:off x="3297238" y="381000"/>
            <a:ext cx="2417762" cy="2514600"/>
          </a:xfrm>
          <a:noFill/>
          <a:ln w="38100">
            <a:solidFill>
              <a:srgbClr val="000000"/>
            </a:solidFill>
          </a:ln>
        </p:spPr>
      </p:pic>
      <p:pic>
        <p:nvPicPr>
          <p:cNvPr id="175116" name="Picture 12" descr="09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 l="66667" t="6407" r="3105" b="48935"/>
          <a:stretch>
            <a:fillRect/>
          </a:stretch>
        </p:blipFill>
        <p:spPr>
          <a:xfrm>
            <a:off x="6324600" y="381000"/>
            <a:ext cx="2362200" cy="2514600"/>
          </a:xfrm>
          <a:noFill/>
          <a:ln w="38100">
            <a:solidFill>
              <a:srgbClr val="000000"/>
            </a:solidFill>
          </a:ln>
        </p:spPr>
      </p:pic>
      <p:pic>
        <p:nvPicPr>
          <p:cNvPr id="175119" name="Picture 15" descr="09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 l="2824" t="51065" r="66437" b="4276"/>
          <a:stretch>
            <a:fillRect/>
          </a:stretch>
        </p:blipFill>
        <p:spPr>
          <a:xfrm>
            <a:off x="304800" y="3886200"/>
            <a:ext cx="2438400" cy="2514600"/>
          </a:xfrm>
          <a:noFill/>
          <a:ln w="38100">
            <a:solidFill>
              <a:srgbClr val="000000"/>
            </a:solidFill>
          </a:ln>
        </p:spPr>
      </p:pic>
      <p:pic>
        <p:nvPicPr>
          <p:cNvPr id="175122" name="Picture 18" descr="09"/>
          <p:cNvPicPr>
            <a:picLocks noChangeAspect="1" noChangeArrowheads="1"/>
          </p:cNvPicPr>
          <p:nvPr/>
        </p:nvPicPr>
        <p:blipFill>
          <a:blip r:embed="rId3"/>
          <a:srcRect l="33563" t="51065" r="35696" b="1649"/>
          <a:stretch>
            <a:fillRect/>
          </a:stretch>
        </p:blipFill>
        <p:spPr bwMode="auto">
          <a:xfrm>
            <a:off x="3352800" y="3962400"/>
            <a:ext cx="2209800" cy="24384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175123" name="Picture 19" descr="09"/>
          <p:cNvPicPr>
            <a:picLocks noChangeAspect="1" noChangeArrowheads="1"/>
          </p:cNvPicPr>
          <p:nvPr/>
        </p:nvPicPr>
        <p:blipFill>
          <a:blip r:embed="rId3"/>
          <a:srcRect l="66667" t="51065" r="3105" b="1649"/>
          <a:stretch>
            <a:fillRect/>
          </a:stretch>
        </p:blipFill>
        <p:spPr bwMode="auto">
          <a:xfrm>
            <a:off x="6248400" y="3733800"/>
            <a:ext cx="2297113" cy="27432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175124" name="Picture 20" descr="hourglass photo"/>
          <p:cNvPicPr>
            <a:picLocks noChangeAspect="1" noChangeArrowheads="1"/>
          </p:cNvPicPr>
          <p:nvPr/>
        </p:nvPicPr>
        <p:blipFill>
          <a:blip r:embed="rId4"/>
          <a:srcRect l="23999"/>
          <a:stretch>
            <a:fillRect/>
          </a:stretch>
        </p:blipFill>
        <p:spPr bwMode="auto">
          <a:xfrm>
            <a:off x="3352800" y="3886200"/>
            <a:ext cx="2209800" cy="25146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175127" name="Picture 23" descr="jennylind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48400" y="3429000"/>
            <a:ext cx="2286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48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5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5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5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5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5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75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5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5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75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5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5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75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7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17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7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Pit and fissure sealants</a:t>
            </a:r>
          </a:p>
        </p:txBody>
      </p:sp>
      <p:pic>
        <p:nvPicPr>
          <p:cNvPr id="61444" name="Picture 4" descr="fissure%20sealants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lum bright="12000" contrast="6000"/>
          </a:blip>
          <a:srcRect/>
          <a:stretch>
            <a:fillRect/>
          </a:stretch>
        </p:blipFill>
        <p:spPr>
          <a:xfrm>
            <a:off x="5257800" y="0"/>
            <a:ext cx="3886200" cy="2914650"/>
          </a:xfrm>
          <a:noFill/>
        </p:spPr>
      </p:pic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8600"/>
            <a:ext cx="8229600" cy="6049963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Blip>
                <a:blip r:embed="rId4"/>
              </a:buBlip>
            </a:pPr>
            <a:r>
              <a:rPr lang="en-US" sz="3200" smtClean="0">
                <a:solidFill>
                  <a:srgbClr val="D200D2"/>
                </a:solidFill>
                <a:latin typeface="Alba Super" pitchFamily="2" charset="0"/>
              </a:rPr>
              <a:t>TECHNIQUE FOR SEALANT APPLICATION –</a:t>
            </a:r>
          </a:p>
          <a:p>
            <a:pPr eaLnBrk="1" hangingPunct="1">
              <a:lnSpc>
                <a:spcPct val="80000"/>
              </a:lnSpc>
              <a:buFontTx/>
              <a:buBlip>
                <a:blip r:embed="rId5"/>
              </a:buBlip>
            </a:pPr>
            <a:endParaRPr lang="en-US" sz="3200" smtClean="0">
              <a:solidFill>
                <a:srgbClr val="D200D2"/>
              </a:solidFill>
              <a:latin typeface="Alba Super" pitchFamily="2" charset="0"/>
            </a:endParaRPr>
          </a:p>
          <a:p>
            <a:pPr eaLnBrk="1" hangingPunct="1">
              <a:lnSpc>
                <a:spcPct val="80000"/>
              </a:lnSpc>
              <a:buFontTx/>
              <a:buBlip>
                <a:blip r:embed="rId5"/>
              </a:buBlip>
            </a:pPr>
            <a:r>
              <a:rPr lang="en-US" sz="2400" smtClean="0">
                <a:solidFill>
                  <a:schemeClr val="tx1"/>
                </a:solidFill>
                <a:latin typeface="GoudyHandtooled BT" pitchFamily="82" charset="0"/>
              </a:rPr>
              <a:t>PREPARATION OF TOOTH</a:t>
            </a:r>
          </a:p>
          <a:p>
            <a:pPr eaLnBrk="1" hangingPunct="1">
              <a:lnSpc>
                <a:spcPct val="80000"/>
              </a:lnSpc>
              <a:buFontTx/>
              <a:buBlip>
                <a:blip r:embed="rId5"/>
              </a:buBlip>
            </a:pPr>
            <a:endParaRPr lang="en-US" sz="2400" smtClean="0">
              <a:solidFill>
                <a:schemeClr val="tx1"/>
              </a:solidFill>
              <a:latin typeface="GoudyHandtooled BT" pitchFamily="82" charset="0"/>
            </a:endParaRPr>
          </a:p>
          <a:p>
            <a:pPr eaLnBrk="1" hangingPunct="1">
              <a:lnSpc>
                <a:spcPct val="80000"/>
              </a:lnSpc>
              <a:buFontTx/>
              <a:buBlip>
                <a:blip r:embed="rId5"/>
              </a:buBlip>
            </a:pPr>
            <a:r>
              <a:rPr lang="en-US" sz="2400" smtClean="0">
                <a:solidFill>
                  <a:schemeClr val="tx1"/>
                </a:solidFill>
                <a:latin typeface="GoudyHandtooled BT" pitchFamily="82" charset="0"/>
              </a:rPr>
              <a:t>ISOLATION</a:t>
            </a:r>
          </a:p>
          <a:p>
            <a:pPr eaLnBrk="1" hangingPunct="1">
              <a:lnSpc>
                <a:spcPct val="80000"/>
              </a:lnSpc>
              <a:buFontTx/>
              <a:buBlip>
                <a:blip r:embed="rId5"/>
              </a:buBlip>
            </a:pPr>
            <a:endParaRPr lang="en-US" sz="2400" smtClean="0">
              <a:solidFill>
                <a:schemeClr val="tx1"/>
              </a:solidFill>
              <a:latin typeface="GoudyHandtooled BT" pitchFamily="82" charset="0"/>
            </a:endParaRPr>
          </a:p>
          <a:p>
            <a:pPr eaLnBrk="1" hangingPunct="1">
              <a:lnSpc>
                <a:spcPct val="80000"/>
              </a:lnSpc>
              <a:buFontTx/>
              <a:buBlip>
                <a:blip r:embed="rId5"/>
              </a:buBlip>
            </a:pPr>
            <a:r>
              <a:rPr lang="en-US" sz="2400" smtClean="0">
                <a:solidFill>
                  <a:schemeClr val="tx1"/>
                </a:solidFill>
                <a:latin typeface="GoudyHandtooled BT" pitchFamily="82" charset="0"/>
              </a:rPr>
              <a:t>DRYING THE TOOTH</a:t>
            </a:r>
          </a:p>
          <a:p>
            <a:pPr eaLnBrk="1" hangingPunct="1">
              <a:lnSpc>
                <a:spcPct val="80000"/>
              </a:lnSpc>
              <a:buFontTx/>
              <a:buBlip>
                <a:blip r:embed="rId5"/>
              </a:buBlip>
            </a:pPr>
            <a:endParaRPr lang="en-US" sz="2400" smtClean="0">
              <a:solidFill>
                <a:schemeClr val="tx1"/>
              </a:solidFill>
              <a:latin typeface="GoudyHandtooled BT" pitchFamily="82" charset="0"/>
            </a:endParaRPr>
          </a:p>
          <a:p>
            <a:pPr eaLnBrk="1" hangingPunct="1">
              <a:lnSpc>
                <a:spcPct val="80000"/>
              </a:lnSpc>
              <a:buFontTx/>
              <a:buBlip>
                <a:blip r:embed="rId5"/>
              </a:buBlip>
            </a:pPr>
            <a:r>
              <a:rPr lang="en-US" sz="2400" smtClean="0">
                <a:solidFill>
                  <a:schemeClr val="tx1"/>
                </a:solidFill>
                <a:latin typeface="GoudyHandtooled BT" pitchFamily="82" charset="0"/>
              </a:rPr>
              <a:t>ETCHING OF TOOTH SURFACE</a:t>
            </a:r>
          </a:p>
          <a:p>
            <a:pPr eaLnBrk="1" hangingPunct="1">
              <a:lnSpc>
                <a:spcPct val="80000"/>
              </a:lnSpc>
              <a:buFontTx/>
              <a:buBlip>
                <a:blip r:embed="rId5"/>
              </a:buBlip>
            </a:pPr>
            <a:endParaRPr lang="en-US" sz="2400" smtClean="0">
              <a:solidFill>
                <a:schemeClr val="tx1"/>
              </a:solidFill>
              <a:latin typeface="GoudyHandtooled BT" pitchFamily="82" charset="0"/>
            </a:endParaRPr>
          </a:p>
          <a:p>
            <a:pPr eaLnBrk="1" hangingPunct="1">
              <a:lnSpc>
                <a:spcPct val="80000"/>
              </a:lnSpc>
              <a:buFontTx/>
              <a:buBlip>
                <a:blip r:embed="rId5"/>
              </a:buBlip>
            </a:pPr>
            <a:r>
              <a:rPr lang="en-US" sz="2400" smtClean="0">
                <a:solidFill>
                  <a:schemeClr val="tx1"/>
                </a:solidFill>
                <a:latin typeface="GoudyHandtooled BT" pitchFamily="82" charset="0"/>
              </a:rPr>
              <a:t>RINSING AND DRYING OF TOOTH</a:t>
            </a:r>
          </a:p>
          <a:p>
            <a:pPr eaLnBrk="1" hangingPunct="1">
              <a:lnSpc>
                <a:spcPct val="80000"/>
              </a:lnSpc>
              <a:buFontTx/>
              <a:buBlip>
                <a:blip r:embed="rId5"/>
              </a:buBlip>
            </a:pPr>
            <a:endParaRPr lang="en-US" sz="2400" smtClean="0">
              <a:solidFill>
                <a:schemeClr val="tx1"/>
              </a:solidFill>
              <a:latin typeface="GoudyHandtooled BT" pitchFamily="82" charset="0"/>
            </a:endParaRPr>
          </a:p>
          <a:p>
            <a:pPr eaLnBrk="1" hangingPunct="1">
              <a:lnSpc>
                <a:spcPct val="80000"/>
              </a:lnSpc>
              <a:buFontTx/>
              <a:buBlip>
                <a:blip r:embed="rId5"/>
              </a:buBlip>
            </a:pPr>
            <a:r>
              <a:rPr lang="en-US" sz="2400" smtClean="0">
                <a:solidFill>
                  <a:schemeClr val="tx1"/>
                </a:solidFill>
                <a:latin typeface="GoudyHandtooled BT" pitchFamily="82" charset="0"/>
              </a:rPr>
              <a:t>PLACEMENT AND POLYMERIZATION OF SEALANT</a:t>
            </a:r>
          </a:p>
          <a:p>
            <a:pPr eaLnBrk="1" hangingPunct="1">
              <a:lnSpc>
                <a:spcPct val="80000"/>
              </a:lnSpc>
              <a:buFontTx/>
              <a:buBlip>
                <a:blip r:embed="rId5"/>
              </a:buBlip>
            </a:pPr>
            <a:endParaRPr lang="en-US" sz="2400" smtClean="0">
              <a:solidFill>
                <a:schemeClr val="tx1"/>
              </a:solidFill>
              <a:latin typeface="GoudyHandtooled BT" pitchFamily="82" charset="0"/>
            </a:endParaRPr>
          </a:p>
          <a:p>
            <a:pPr eaLnBrk="1" hangingPunct="1">
              <a:lnSpc>
                <a:spcPct val="80000"/>
              </a:lnSpc>
              <a:buFontTx/>
              <a:buBlip>
                <a:blip r:embed="rId5"/>
              </a:buBlip>
            </a:pPr>
            <a:r>
              <a:rPr lang="en-US" sz="2400" smtClean="0">
                <a:solidFill>
                  <a:schemeClr val="tx1"/>
                </a:solidFill>
                <a:latin typeface="GoudyHandtooled BT" pitchFamily="82" charset="0"/>
              </a:rPr>
              <a:t>OCCLUSAL EVALUATION</a:t>
            </a:r>
          </a:p>
          <a:p>
            <a:pPr eaLnBrk="1" hangingPunct="1">
              <a:lnSpc>
                <a:spcPct val="80000"/>
              </a:lnSpc>
              <a:buFontTx/>
              <a:buBlip>
                <a:blip r:embed="rId5"/>
              </a:buBlip>
            </a:pPr>
            <a:endParaRPr lang="en-US" sz="2400" smtClean="0">
              <a:solidFill>
                <a:srgbClr val="333333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mtClean="0">
              <a:solidFill>
                <a:srgbClr val="333333"/>
              </a:solidFill>
              <a:latin typeface="Alba Super" pitchFamily="2" charset="0"/>
            </a:endParaRPr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</p:txBody>
      </p:sp>
    </p:spTree>
    <p:custDataLst>
      <p:tags r:id="rId1"/>
    </p:custDataLst>
  </p:cSld>
  <p:clrMapOvr>
    <a:masterClrMapping/>
  </p:clrMapOvr>
  <p:transition advTm="608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" dur="10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5" presetClass="emph" presetSubtype="0" nodeType="afterEffect">
                                  <p:stCondLst>
                                    <p:cond delay="1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225"/>
                            </p:stCondLst>
                            <p:childTnLst>
                              <p:par>
                                <p:cTn id="16" presetID="15" presetClass="emph" presetSubtype="0" nodeType="afterEffect">
                                  <p:stCondLst>
                                    <p:cond delay="1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7" dur="indefinite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75"/>
                            </p:stCondLst>
                            <p:childTnLst>
                              <p:par>
                                <p:cTn id="19" presetID="15" presetClass="emph" presetSubtype="0" nodeType="afterEffect">
                                  <p:stCondLst>
                                    <p:cond delay="1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6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100"/>
                            </p:stCondLst>
                            <p:childTnLst>
                              <p:par>
                                <p:cTn id="22" presetID="15" presetClass="emph" presetSubtype="0" nodeType="afterEffect">
                                  <p:stCondLst>
                                    <p:cond delay="1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3" dur="indefinite"/>
                                        <p:tgtEl>
                                          <p:spTgt spid="61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675"/>
                            </p:stCondLst>
                            <p:childTnLst>
                              <p:par>
                                <p:cTn id="25" presetID="15" presetClass="emph" presetSubtype="0" nodeType="afterEffect">
                                  <p:stCondLst>
                                    <p:cond delay="1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614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550"/>
                            </p:stCondLst>
                            <p:childTnLst>
                              <p:par>
                                <p:cTn id="28" presetID="15" presetClass="emph" presetSubtype="0" nodeType="afterEffect">
                                  <p:stCondLst>
                                    <p:cond delay="1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9" dur="indefinite"/>
                                        <p:tgtEl>
                                          <p:spTgt spid="6144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Specific learning Objectives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Pit and fissure sealants</a:t>
            </a:r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90600" y="1447800"/>
          <a:ext cx="6781800" cy="47421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971800"/>
                <a:gridCol w="3810000"/>
              </a:tblGrid>
              <a:tr h="44450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Core areas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Domain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444500">
                <a:tc>
                  <a:txBody>
                    <a:bodyPr/>
                    <a:lstStyle/>
                    <a:p>
                      <a:pPr eaLnBrk="1" hangingPunct="1">
                        <a:lnSpc>
                          <a:spcPct val="80000"/>
                        </a:lnSpc>
                      </a:pPr>
                      <a:endParaRPr lang="en-US" sz="2000" dirty="0" smtClean="0">
                        <a:solidFill>
                          <a:schemeClr val="tx2"/>
                        </a:solidFill>
                        <a:latin typeface="Alba Super" pitchFamily="2" charset="0"/>
                      </a:endParaRPr>
                    </a:p>
                    <a:p>
                      <a:pPr eaLnBrk="1" hangingPunct="1">
                        <a:lnSpc>
                          <a:spcPct val="80000"/>
                        </a:lnSpc>
                      </a:pPr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Alba Super" pitchFamily="2" charset="0"/>
                        </a:rPr>
                        <a:t>DEFINITIONS</a:t>
                      </a:r>
                    </a:p>
                    <a:p>
                      <a:pPr eaLnBrk="1" hangingPunct="1">
                        <a:lnSpc>
                          <a:spcPct val="80000"/>
                        </a:lnSpc>
                      </a:pPr>
                      <a:endParaRPr lang="en-US" sz="2000" dirty="0" smtClean="0">
                        <a:solidFill>
                          <a:schemeClr val="tx2"/>
                        </a:solidFill>
                        <a:latin typeface="Alba Super" pitchFamily="2" charset="0"/>
                      </a:endParaRPr>
                    </a:p>
                    <a:p>
                      <a:pPr eaLnBrk="1" hangingPunct="1">
                        <a:lnSpc>
                          <a:spcPct val="80000"/>
                        </a:lnSpc>
                      </a:pPr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Alba Super" pitchFamily="2" charset="0"/>
                        </a:rPr>
                        <a:t>PREVENTIVE TECHNIQUES FOR CARIES OF OCC SURFACES</a:t>
                      </a:r>
                    </a:p>
                    <a:p>
                      <a:pPr eaLnBrk="1" hangingPunct="1">
                        <a:lnSpc>
                          <a:spcPct val="80000"/>
                        </a:lnSpc>
                      </a:pPr>
                      <a:endParaRPr lang="en-US" sz="2000" dirty="0" smtClean="0">
                        <a:solidFill>
                          <a:schemeClr val="tx2"/>
                        </a:solidFill>
                        <a:latin typeface="Alba Super" pitchFamily="2" charset="0"/>
                      </a:endParaRPr>
                    </a:p>
                    <a:p>
                      <a:pPr eaLnBrk="1" hangingPunct="1">
                        <a:lnSpc>
                          <a:spcPct val="80000"/>
                        </a:lnSpc>
                      </a:pPr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Alba Super" pitchFamily="2" charset="0"/>
                        </a:rPr>
                        <a:t>CLASSIFICATION</a:t>
                      </a:r>
                    </a:p>
                    <a:p>
                      <a:pPr eaLnBrk="1" hangingPunct="1">
                        <a:lnSpc>
                          <a:spcPct val="80000"/>
                        </a:lnSpc>
                      </a:pPr>
                      <a:endParaRPr lang="en-US" sz="2000" dirty="0" smtClean="0">
                        <a:solidFill>
                          <a:schemeClr val="tx2"/>
                        </a:solidFill>
                        <a:latin typeface="Alba Super" pitchFamily="2" charset="0"/>
                      </a:endParaRPr>
                    </a:p>
                    <a:p>
                      <a:pPr eaLnBrk="1" hangingPunct="1">
                        <a:lnSpc>
                          <a:spcPct val="80000"/>
                        </a:lnSpc>
                      </a:pPr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Alba Super" pitchFamily="2" charset="0"/>
                        </a:rPr>
                        <a:t>MATERIALS USED AS PFS</a:t>
                      </a:r>
                    </a:p>
                    <a:p>
                      <a:pPr eaLnBrk="1" hangingPunct="1">
                        <a:lnSpc>
                          <a:spcPct val="80000"/>
                        </a:lnSpc>
                      </a:pPr>
                      <a:endParaRPr lang="en-US" sz="2000" dirty="0" smtClean="0">
                        <a:solidFill>
                          <a:schemeClr val="tx2"/>
                        </a:solidFill>
                        <a:latin typeface="Alba Super" pitchFamily="2" charset="0"/>
                      </a:endParaRPr>
                    </a:p>
                    <a:p>
                      <a:pPr eaLnBrk="1" hangingPunct="1">
                        <a:lnSpc>
                          <a:spcPct val="80000"/>
                        </a:lnSpc>
                      </a:pPr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Alba Super" pitchFamily="2" charset="0"/>
                        </a:rPr>
                        <a:t>RATIONALE FOR USE OF PFS</a:t>
                      </a:r>
                    </a:p>
                    <a:p>
                      <a:pPr eaLnBrk="1" hangingPunct="1">
                        <a:lnSpc>
                          <a:spcPct val="80000"/>
                        </a:lnSpc>
                      </a:pPr>
                      <a:endParaRPr lang="en-US" sz="2000" dirty="0" smtClean="0">
                        <a:solidFill>
                          <a:schemeClr val="tx2"/>
                        </a:solidFill>
                        <a:latin typeface="Alba Super" pitchFamily="2" charset="0"/>
                      </a:endParaRPr>
                    </a:p>
                    <a:p>
                      <a:pPr eaLnBrk="1" hangingPunct="1">
                        <a:lnSpc>
                          <a:spcPct val="80000"/>
                        </a:lnSpc>
                      </a:pPr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Alba Super" pitchFamily="2" charset="0"/>
                        </a:rPr>
                        <a:t>INDICATIONS</a:t>
                      </a:r>
                    </a:p>
                    <a:p>
                      <a:pPr eaLnBrk="1" hangingPunct="1">
                        <a:lnSpc>
                          <a:spcPct val="80000"/>
                        </a:lnSpc>
                      </a:pPr>
                      <a:endParaRPr lang="en-US" sz="2000" dirty="0" smtClean="0">
                        <a:solidFill>
                          <a:schemeClr val="tx2"/>
                        </a:solidFill>
                        <a:latin typeface="Alba Super" pitchFamily="2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lba Super" pitchFamily="2" charset="0"/>
                        </a:rPr>
                        <a:t>CONTRAINDICATIONS</a:t>
                      </a:r>
                    </a:p>
                    <a:p>
                      <a:pPr eaLnBrk="1" hangingPunct="1">
                        <a:lnSpc>
                          <a:spcPct val="80000"/>
                        </a:lnSpc>
                      </a:pPr>
                      <a:endParaRPr lang="en-US" sz="2000" dirty="0" smtClean="0">
                        <a:solidFill>
                          <a:schemeClr val="tx2"/>
                        </a:solidFill>
                        <a:latin typeface="Alba Super" pitchFamily="2" charset="0"/>
                      </a:endParaRPr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1" hangingPunct="1">
                        <a:lnSpc>
                          <a:spcPct val="90000"/>
                        </a:lnSpc>
                      </a:pPr>
                      <a:endParaRPr lang="en-US" sz="2000" dirty="0" smtClean="0">
                        <a:solidFill>
                          <a:schemeClr val="tx1"/>
                        </a:solidFill>
                        <a:latin typeface="Alba Super" pitchFamily="2" charset="0"/>
                      </a:endParaRPr>
                    </a:p>
                    <a:p>
                      <a:pPr eaLnBrk="1" hangingPunct="1">
                        <a:lnSpc>
                          <a:spcPct val="90000"/>
                        </a:lnSpc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lba Super" pitchFamily="2" charset="0"/>
                        </a:rPr>
                        <a:t>TYPES/MORPHOLOGY OF FISSURES</a:t>
                      </a:r>
                    </a:p>
                    <a:p>
                      <a:pPr eaLnBrk="1" hangingPunct="1">
                        <a:lnSpc>
                          <a:spcPct val="90000"/>
                        </a:lnSpc>
                      </a:pPr>
                      <a:endParaRPr lang="en-US" sz="2000" dirty="0" smtClean="0">
                        <a:solidFill>
                          <a:schemeClr val="tx1"/>
                        </a:solidFill>
                        <a:latin typeface="Alba Super" pitchFamily="2" charset="0"/>
                      </a:endParaRPr>
                    </a:p>
                    <a:p>
                      <a:pPr eaLnBrk="1" hangingPunct="1">
                        <a:lnSpc>
                          <a:spcPct val="90000"/>
                        </a:lnSpc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lba Super" pitchFamily="2" charset="0"/>
                        </a:rPr>
                        <a:t>HISTOPATHOLOGY OF CARIES IN PF</a:t>
                      </a:r>
                    </a:p>
                    <a:p>
                      <a:pPr eaLnBrk="1" hangingPunct="1">
                        <a:lnSpc>
                          <a:spcPct val="90000"/>
                        </a:lnSpc>
                      </a:pPr>
                      <a:endParaRPr lang="en-US" sz="2000" dirty="0" smtClean="0">
                        <a:solidFill>
                          <a:schemeClr val="tx1"/>
                        </a:solidFill>
                        <a:latin typeface="Alba Super" pitchFamily="2" charset="0"/>
                      </a:endParaRPr>
                    </a:p>
                    <a:p>
                      <a:pPr eaLnBrk="1" hangingPunct="1">
                        <a:lnSpc>
                          <a:spcPct val="90000"/>
                        </a:lnSpc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lba Super" pitchFamily="2" charset="0"/>
                        </a:rPr>
                        <a:t>TECHNIQUE FOR SEALANT APPLICATION</a:t>
                      </a:r>
                    </a:p>
                    <a:p>
                      <a:pPr eaLnBrk="1" hangingPunct="1">
                        <a:lnSpc>
                          <a:spcPct val="90000"/>
                        </a:lnSpc>
                      </a:pPr>
                      <a:endParaRPr lang="en-US" sz="2000" dirty="0" smtClean="0">
                        <a:solidFill>
                          <a:schemeClr val="tx1"/>
                        </a:solidFill>
                        <a:latin typeface="Alba Super" pitchFamily="2" charset="0"/>
                      </a:endParaRPr>
                    </a:p>
                    <a:p>
                      <a:pPr eaLnBrk="1" hangingPunct="1">
                        <a:lnSpc>
                          <a:spcPct val="90000"/>
                        </a:lnSpc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lba Super" pitchFamily="2" charset="0"/>
                        </a:rPr>
                        <a:t>CLINICAL PROBLEMS WITH SEALANT USE</a:t>
                      </a:r>
                    </a:p>
                    <a:p>
                      <a:pPr eaLnBrk="1" hangingPunct="1">
                        <a:lnSpc>
                          <a:spcPct val="90000"/>
                        </a:lnSpc>
                      </a:pPr>
                      <a:endParaRPr lang="en-US" sz="2000" dirty="0" smtClean="0">
                        <a:solidFill>
                          <a:schemeClr val="tx1"/>
                        </a:solidFill>
                        <a:latin typeface="Alba Super" pitchFamily="2" charset="0"/>
                      </a:endParaRPr>
                    </a:p>
                    <a:p>
                      <a:pPr eaLnBrk="1" hangingPunct="1">
                        <a:lnSpc>
                          <a:spcPct val="90000"/>
                        </a:lnSpc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lba Super" pitchFamily="2" charset="0"/>
                        </a:rPr>
                        <a:t>PRR </a:t>
                      </a:r>
                    </a:p>
                    <a:p>
                      <a:pPr eaLnBrk="1" hangingPunct="1">
                        <a:lnSpc>
                          <a:spcPct val="90000"/>
                        </a:lnSpc>
                      </a:pPr>
                      <a:endParaRPr lang="en-US" sz="2000" dirty="0" smtClean="0">
                        <a:solidFill>
                          <a:schemeClr val="tx1"/>
                        </a:solidFill>
                        <a:latin typeface="Alba Super" pitchFamily="2" charset="0"/>
                      </a:endParaRPr>
                    </a:p>
                    <a:p>
                      <a:pPr eaLnBrk="1" hangingPunct="1">
                        <a:lnSpc>
                          <a:spcPct val="90000"/>
                        </a:lnSpc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lba Super" pitchFamily="2" charset="0"/>
                        </a:rPr>
                        <a:t>RECENT ADVANCES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Pit and fissure sealants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81000"/>
            <a:ext cx="8686800" cy="5867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Blip>
                <a:blip r:embed="rId2"/>
              </a:buBlip>
            </a:pPr>
            <a:r>
              <a:rPr lang="en-US" smtClean="0">
                <a:latin typeface="Alba Super" pitchFamily="2" charset="0"/>
              </a:rPr>
              <a:t>Washing and drying :</a:t>
            </a:r>
          </a:p>
          <a:p>
            <a:pPr eaLnBrk="1" hangingPunct="1">
              <a:lnSpc>
                <a:spcPct val="90000"/>
              </a:lnSpc>
            </a:pPr>
            <a:endParaRPr lang="en-US" smtClean="0">
              <a:latin typeface="Alba Super" pitchFamily="2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rgbClr val="0000FF"/>
                </a:solidFill>
                <a:latin typeface="GoudyHandtooled BT" pitchFamily="82" charset="0"/>
              </a:rPr>
              <a:t>REMOVE ALL ACID AND REACTIONARY PRECIPITATES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2400" smtClean="0">
              <a:solidFill>
                <a:schemeClr val="tx1"/>
              </a:solidFill>
              <a:latin typeface="GoudyHandtooled BT" pitchFamily="82" charset="0"/>
            </a:endParaRP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sz="2400" smtClean="0">
                <a:solidFill>
                  <a:srgbClr val="4C4C4C"/>
                </a:solidFill>
              </a:rPr>
              <a:t>Rinse with water for 10-20 seconds and dried for additional 10 sec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endParaRPr lang="en-US" sz="2400" smtClean="0">
              <a:solidFill>
                <a:srgbClr val="4C4C4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sz="2400" smtClean="0">
                <a:solidFill>
                  <a:srgbClr val="4C4C4C"/>
                </a:solidFill>
              </a:rPr>
              <a:t>Water under pressure in air-water spray + high power evacuation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endParaRPr lang="en-US" sz="2400" smtClean="0">
              <a:solidFill>
                <a:srgbClr val="4C4C4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sz="2400" smtClean="0">
                <a:solidFill>
                  <a:srgbClr val="4C4C4C"/>
                </a:solidFill>
              </a:rPr>
              <a:t>Evacuator tip placed above/adjacent the tooth and water directed to the tip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endParaRPr lang="en-US" sz="2400" smtClean="0">
              <a:solidFill>
                <a:srgbClr val="4C4C4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sz="2400" smtClean="0">
                <a:solidFill>
                  <a:srgbClr val="4C4C4C"/>
                </a:solidFill>
              </a:rPr>
              <a:t>20 sec/tooth OR 30 sec/quadrant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endParaRPr lang="en-US" sz="2400" smtClean="0">
              <a:solidFill>
                <a:srgbClr val="4C4C4C"/>
              </a:solidFill>
            </a:endParaRP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-9525" y="11113"/>
            <a:ext cx="3209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Georgia" pitchFamily="18" charset="0"/>
              </a:rPr>
              <a:t>TECH. FOR SEALANT APPLICATION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3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animClr clrSpc="rgb" dir="cw">
                                      <p:cBhvr>
                                        <p:cTn id="32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33" dur="3000" fill="hold"/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3000" fill="hold"/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35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75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75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75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75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Pit and fissure sealants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229600" cy="5638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Blip>
                <a:blip r:embed="rId2"/>
              </a:buBlip>
            </a:pPr>
            <a:r>
              <a:rPr lang="en-US" smtClean="0">
                <a:latin typeface="Alba Super" pitchFamily="2" charset="0"/>
              </a:rPr>
              <a:t>Sealant application  --</a:t>
            </a:r>
          </a:p>
          <a:p>
            <a:pPr eaLnBrk="1" hangingPunct="1">
              <a:lnSpc>
                <a:spcPct val="90000"/>
              </a:lnSpc>
            </a:pPr>
            <a:endParaRPr lang="en-US" smtClean="0">
              <a:latin typeface="Alba Super" pitchFamily="2" charset="0"/>
            </a:endParaRP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sz="2000" smtClean="0">
                <a:solidFill>
                  <a:srgbClr val="333333"/>
                </a:solidFill>
              </a:rPr>
              <a:t>Sealant applied with disposable bristle brush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endParaRPr lang="en-US" sz="2000" smtClean="0">
              <a:solidFill>
                <a:srgbClr val="333333"/>
              </a:solidFill>
            </a:endParaRP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sz="2000" smtClean="0">
                <a:solidFill>
                  <a:srgbClr val="0000FF"/>
                </a:solidFill>
              </a:rPr>
              <a:t>For autopolymerizing resins</a:t>
            </a:r>
            <a:r>
              <a:rPr lang="en-US" sz="2000" smtClean="0">
                <a:solidFill>
                  <a:srgbClr val="333333"/>
                </a:solidFill>
              </a:rPr>
              <a:t> – cover etched areas on each tooth as quickly as possible with sealant and then bulk can be added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endParaRPr lang="en-US" sz="2000" smtClean="0">
              <a:solidFill>
                <a:srgbClr val="333333"/>
              </a:solidFill>
            </a:endParaRP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sz="2000" smtClean="0">
                <a:solidFill>
                  <a:srgbClr val="0000FF"/>
                </a:solidFill>
              </a:rPr>
              <a:t>For light curing resins</a:t>
            </a:r>
            <a:r>
              <a:rPr lang="en-US" sz="2000" smtClean="0">
                <a:solidFill>
                  <a:srgbClr val="333333"/>
                </a:solidFill>
              </a:rPr>
              <a:t> – no mixing necessary and hence reduced bubbles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endParaRPr lang="en-US" sz="2000" smtClean="0">
              <a:solidFill>
                <a:srgbClr val="333333"/>
              </a:solidFill>
            </a:endParaRP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sz="2000" smtClean="0">
                <a:solidFill>
                  <a:srgbClr val="333333"/>
                </a:solidFill>
              </a:rPr>
              <a:t>Sealant applied should be –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>
                <a:solidFill>
                  <a:srgbClr val="333333"/>
                </a:solidFill>
              </a:rPr>
              <a:t>too much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>
                <a:solidFill>
                  <a:srgbClr val="333333"/>
                </a:solidFill>
              </a:rPr>
              <a:t> thick</a:t>
            </a:r>
          </a:p>
          <a:p>
            <a:pPr lvl="1" eaLnBrk="1" hangingPunct="1">
              <a:lnSpc>
                <a:spcPct val="90000"/>
              </a:lnSpc>
            </a:pPr>
            <a:endParaRPr lang="en-US" sz="1800" smtClean="0">
              <a:solidFill>
                <a:srgbClr val="333333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solidFill>
                  <a:srgbClr val="0909FF"/>
                </a:solidFill>
              </a:rPr>
              <a:t>THUS TOTAL TIME FOR SEALANT APPLICATION SHOULD TAKE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solidFill>
                  <a:srgbClr val="0909FF"/>
                </a:solidFill>
              </a:rPr>
              <a:t>3 ½ MIN</a:t>
            </a:r>
          </a:p>
          <a:p>
            <a:pPr eaLnBrk="1" hangingPunct="1">
              <a:lnSpc>
                <a:spcPct val="90000"/>
              </a:lnSpc>
            </a:pPr>
            <a:endParaRPr lang="en-US" sz="2000" smtClean="0">
              <a:solidFill>
                <a:srgbClr val="333333"/>
              </a:solidFill>
            </a:endParaRP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0" y="0"/>
            <a:ext cx="3209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Georgia" pitchFamily="18" charset="0"/>
              </a:rPr>
              <a:t>TECH. FOR SEALANT APPLICATION</a:t>
            </a:r>
          </a:p>
        </p:txBody>
      </p:sp>
      <p:pic>
        <p:nvPicPr>
          <p:cNvPr id="72717" name="Picture 13" descr="pit_an5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4"/>
          <a:srcRect/>
          <a:stretch>
            <a:fillRect/>
          </a:stretch>
        </p:blipFill>
        <p:spPr>
          <a:xfrm>
            <a:off x="6324600" y="68263"/>
            <a:ext cx="2819400" cy="1684337"/>
          </a:xfrm>
          <a:noFill/>
          <a:ln w="38100">
            <a:solidFill>
              <a:srgbClr val="000000"/>
            </a:solidFill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2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2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72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2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2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2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2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2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2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2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2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27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27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27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27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3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6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1" dur="3000" fill="hold"/>
                                        <p:tgtEl>
                                          <p:spTgt spid="727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3000" fill="hold"/>
                                        <p:tgtEl>
                                          <p:spTgt spid="727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63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  <p:par>
                                <p:cTn id="64" presetID="33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5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6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7" dur="3000" fill="hold"/>
                                        <p:tgtEl>
                                          <p:spTgt spid="727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3000" fill="hold"/>
                                        <p:tgtEl>
                                          <p:spTgt spid="727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69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Pit and fissure sealants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57200"/>
            <a:ext cx="6934200" cy="6096000"/>
          </a:xfrm>
        </p:spPr>
        <p:txBody>
          <a:bodyPr/>
          <a:lstStyle/>
          <a:p>
            <a:pPr eaLnBrk="1" hangingPunct="1">
              <a:buFontTx/>
              <a:buBlip>
                <a:blip r:embed="rId2"/>
              </a:buBlip>
            </a:pPr>
            <a:r>
              <a:rPr lang="en-US" smtClean="0">
                <a:latin typeface="Alba Super" pitchFamily="2" charset="0"/>
              </a:rPr>
              <a:t>Adjustment and recall –</a:t>
            </a:r>
          </a:p>
          <a:p>
            <a:pPr eaLnBrk="1" hangingPunct="1"/>
            <a:endParaRPr lang="en-US" smtClean="0">
              <a:latin typeface="Alba Super" pitchFamily="2" charset="0"/>
            </a:endParaRPr>
          </a:p>
          <a:p>
            <a:pPr eaLnBrk="1" hangingPunct="1">
              <a:buFontTx/>
              <a:buBlip>
                <a:blip r:embed="rId3"/>
              </a:buBlip>
            </a:pPr>
            <a:r>
              <a:rPr lang="en-US" sz="2400" smtClean="0">
                <a:solidFill>
                  <a:srgbClr val="333333"/>
                </a:solidFill>
              </a:rPr>
              <a:t>Surface wiped off to remove surface film – inspection of surface</a:t>
            </a:r>
          </a:p>
          <a:p>
            <a:pPr eaLnBrk="1" hangingPunct="1">
              <a:buFontTx/>
              <a:buBlip>
                <a:blip r:embed="rId3"/>
              </a:buBlip>
            </a:pPr>
            <a:endParaRPr lang="en-US" sz="2400" smtClean="0">
              <a:solidFill>
                <a:srgbClr val="333333"/>
              </a:solidFill>
            </a:endParaRPr>
          </a:p>
          <a:p>
            <a:pPr eaLnBrk="1" hangingPunct="1">
              <a:buFontTx/>
              <a:buBlip>
                <a:blip r:embed="rId3"/>
              </a:buBlip>
            </a:pPr>
            <a:r>
              <a:rPr lang="en-US" sz="2400" smtClean="0">
                <a:solidFill>
                  <a:srgbClr val="333333"/>
                </a:solidFill>
              </a:rPr>
              <a:t>Occlusion checked with articulating papers</a:t>
            </a:r>
          </a:p>
          <a:p>
            <a:pPr eaLnBrk="1" hangingPunct="1">
              <a:buFontTx/>
              <a:buBlip>
                <a:blip r:embed="rId3"/>
              </a:buBlip>
            </a:pPr>
            <a:endParaRPr lang="en-US" sz="2400" smtClean="0">
              <a:solidFill>
                <a:srgbClr val="333333"/>
              </a:solidFill>
            </a:endParaRPr>
          </a:p>
          <a:p>
            <a:pPr eaLnBrk="1" hangingPunct="1">
              <a:buFontTx/>
              <a:buBlip>
                <a:blip r:embed="rId3"/>
              </a:buBlip>
            </a:pPr>
            <a:r>
              <a:rPr lang="en-US" sz="2400" smtClean="0">
                <a:solidFill>
                  <a:srgbClr val="333333"/>
                </a:solidFill>
              </a:rPr>
              <a:t>Occlusal interferences removed</a:t>
            </a:r>
          </a:p>
          <a:p>
            <a:pPr lvl="2" eaLnBrk="1" hangingPunct="1"/>
            <a:r>
              <a:rPr lang="en-US" sz="2000" smtClean="0">
                <a:solidFill>
                  <a:srgbClr val="333333"/>
                </a:solidFill>
              </a:rPr>
              <a:t>Filled sealants adjusted with green stone</a:t>
            </a:r>
          </a:p>
          <a:p>
            <a:pPr eaLnBrk="1" hangingPunct="1">
              <a:buFontTx/>
              <a:buBlip>
                <a:blip r:embed="rId3"/>
              </a:buBlip>
            </a:pPr>
            <a:endParaRPr lang="en-US" sz="2400" smtClean="0">
              <a:solidFill>
                <a:srgbClr val="333333"/>
              </a:solidFill>
            </a:endParaRPr>
          </a:p>
          <a:p>
            <a:pPr eaLnBrk="1" hangingPunct="1">
              <a:buFontTx/>
              <a:buBlip>
                <a:blip r:embed="rId3"/>
              </a:buBlip>
            </a:pPr>
            <a:r>
              <a:rPr lang="en-US" sz="2400" smtClean="0">
                <a:solidFill>
                  <a:srgbClr val="333333"/>
                </a:solidFill>
              </a:rPr>
              <a:t>Sealants should be evaluated every 6 mnths</a:t>
            </a:r>
          </a:p>
          <a:p>
            <a:pPr lvl="2" eaLnBrk="1" hangingPunct="1"/>
            <a:r>
              <a:rPr lang="en-US" sz="2000" smtClean="0">
                <a:solidFill>
                  <a:srgbClr val="333333"/>
                </a:solidFill>
              </a:rPr>
              <a:t>Bite-wing RG: detect caries progression under sealants</a:t>
            </a:r>
          </a:p>
          <a:p>
            <a:pPr eaLnBrk="1" hangingPunct="1"/>
            <a:endParaRPr lang="en-US" sz="2400" smtClean="0">
              <a:solidFill>
                <a:srgbClr val="333333"/>
              </a:solidFill>
            </a:endParaRPr>
          </a:p>
          <a:p>
            <a:pPr eaLnBrk="1" hangingPunct="1"/>
            <a:endParaRPr lang="en-US" sz="2400" smtClean="0">
              <a:solidFill>
                <a:srgbClr val="333333"/>
              </a:solidFill>
            </a:endParaRPr>
          </a:p>
          <a:p>
            <a:pPr eaLnBrk="1" hangingPunct="1"/>
            <a:endParaRPr lang="en-US" sz="2400" smtClean="0">
              <a:solidFill>
                <a:srgbClr val="333333"/>
              </a:solidFill>
            </a:endParaRPr>
          </a:p>
          <a:p>
            <a:pPr eaLnBrk="1" hangingPunct="1"/>
            <a:endParaRPr lang="en-US" sz="2400" smtClean="0">
              <a:latin typeface="Alba Super" pitchFamily="2" charset="0"/>
            </a:endParaRPr>
          </a:p>
          <a:p>
            <a:pPr eaLnBrk="1" hangingPunct="1"/>
            <a:endParaRPr lang="en-US" sz="2400" smtClean="0">
              <a:latin typeface="Alba Super" pitchFamily="2" charset="0"/>
            </a:endParaRP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-9525" y="0"/>
            <a:ext cx="3209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Georgia" pitchFamily="18" charset="0"/>
              </a:rPr>
              <a:t>TECH. FOR SEALANT APPLICATION</a:t>
            </a:r>
          </a:p>
        </p:txBody>
      </p:sp>
      <p:pic>
        <p:nvPicPr>
          <p:cNvPr id="73739" name="Picture 11" descr="Bryant12.jpg (30442 bytes)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4"/>
          <a:srcRect/>
          <a:stretch>
            <a:fillRect/>
          </a:stretch>
        </p:blipFill>
        <p:spPr>
          <a:xfrm>
            <a:off x="6553200" y="3048000"/>
            <a:ext cx="2514600" cy="1914525"/>
          </a:xfrm>
          <a:noFill/>
          <a:ln w="38100">
            <a:solidFill>
              <a:srgbClr val="000000"/>
            </a:solidFill>
          </a:ln>
        </p:spPr>
      </p:pic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3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3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3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3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3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3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3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3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3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3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Pit and fissure sealants</a:t>
            </a:r>
          </a:p>
        </p:txBody>
      </p:sp>
      <p:graphicFrame>
        <p:nvGraphicFramePr>
          <p:cNvPr id="49188" name="Group 36"/>
          <p:cNvGraphicFramePr>
            <a:graphicFrameLocks noGrp="1"/>
          </p:cNvGraphicFramePr>
          <p:nvPr>
            <p:ph type="tbl" idx="1"/>
          </p:nvPr>
        </p:nvGraphicFramePr>
        <p:xfrm>
          <a:off x="228600" y="76200"/>
          <a:ext cx="8610600" cy="6949440"/>
        </p:xfrm>
        <a:graphic>
          <a:graphicData uri="http://schemas.openxmlformats.org/drawingml/2006/table">
            <a:tbl>
              <a:tblPr/>
              <a:tblGrid>
                <a:gridCol w="1905000"/>
                <a:gridCol w="6705600"/>
              </a:tblGrid>
              <a:tr h="304800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ba Super" pitchFamily="2" charset="0"/>
                        </a:rPr>
                        <a:t>CHILDREN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eave">
                      <a:fgClr>
                        <a:srgbClr val="99FF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ba Super" pitchFamily="2" charset="0"/>
                        </a:rPr>
                        <a:t>RISK FACTORS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eave">
                      <a:fgClr>
                        <a:srgbClr val="99FFFF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850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  <a:t>1.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  <a:t>LOW RISK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eave">
                      <a:fgClr>
                        <a:srgbClr val="99FF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</a:rPr>
                        <a:t>No new/incipient caries in past year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  <a:t>Good oral hygiene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  <a:t>Regular dental visits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eave">
                      <a:fgClr>
                        <a:srgbClr val="99FFFF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274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  <a:t>2.MODERATE RISK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eave">
                      <a:fgClr>
                        <a:srgbClr val="99FF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</a:rPr>
                        <a:t>One new, incipient/recurrent caries in past year</a:t>
                      </a:r>
                      <a:b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</a:rPr>
                      </a:b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</a:rPr>
                        <a:t>Deep PF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  <a:t/>
                      </a:r>
                      <a:b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</a:b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  <a:t>High familial caries experience</a:t>
                      </a:r>
                      <a:b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</a:b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  <a:t>Early childhood caries</a:t>
                      </a:r>
                      <a:b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</a:b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  <a:t>Frequent sugar exposure</a:t>
                      </a:r>
                      <a:b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</a:b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  <a:t>Decreased salivary flow</a:t>
                      </a:r>
                      <a:b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</a:b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  <a:t>Compromised oral hygiene</a:t>
                      </a:r>
                      <a:b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</a:b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  <a:t>Irregular dental visits</a:t>
                      </a:r>
                      <a:b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</a:b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</a:rPr>
                        <a:t>Inadequate fluoride exposure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eave">
                      <a:fgClr>
                        <a:srgbClr val="99FFFF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276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  <a:t>3.HIGH RISK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eave">
                      <a:fgClr>
                        <a:srgbClr val="99FF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</a:rPr>
                        <a:t>Two or more new or recurrent carious lesions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</a:rPr>
                        <a:t>in past year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  <a:t/>
                      </a:r>
                      <a:b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</a:b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  <a:t>Deep PF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  <a:t>Sibling or parents with high caries rate</a:t>
                      </a:r>
                      <a:b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</a:b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</a:rPr>
                        <a:t>History of pit and fissure caries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  <a:t/>
                      </a:r>
                      <a:b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</a:b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  <a:t>Early childhood caries</a:t>
                      </a:r>
                      <a:b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</a:b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  <a:t>Frequent sugar exposures</a:t>
                      </a:r>
                      <a:b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</a:b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  <a:t>Decreased salivary flow</a:t>
                      </a:r>
                      <a:b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</a:b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eave">
                      <a:fgClr>
                        <a:srgbClr val="99FFFF"/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Pit and fissure sealants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04800"/>
            <a:ext cx="8153400" cy="571500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Blip>
                <a:blip r:embed="rId2"/>
              </a:buBlip>
            </a:pPr>
            <a:r>
              <a:rPr lang="en-US" sz="3200" smtClean="0">
                <a:solidFill>
                  <a:srgbClr val="D200D2"/>
                </a:solidFill>
                <a:latin typeface="Alba Super" pitchFamily="2" charset="0"/>
              </a:rPr>
              <a:t> PREVENTIVE RESIN RESTORATIONS (PRR)–</a:t>
            </a:r>
          </a:p>
          <a:p>
            <a:pPr eaLnBrk="1" hangingPunct="1">
              <a:buFontTx/>
              <a:buNone/>
            </a:pPr>
            <a:r>
              <a:rPr lang="en-US" sz="3200" smtClean="0">
                <a:solidFill>
                  <a:srgbClr val="4C4C4C"/>
                </a:solidFill>
                <a:latin typeface="Alba Super" pitchFamily="2" charset="0"/>
              </a:rPr>
              <a:t>      </a:t>
            </a:r>
            <a:r>
              <a:rPr lang="en-US" i="1" smtClean="0">
                <a:solidFill>
                  <a:srgbClr val="E200E2"/>
                </a:solidFill>
                <a:latin typeface="Alba Super" pitchFamily="2" charset="0"/>
              </a:rPr>
              <a:t>FISSURE SEALANT OR SEALANT RESTORATION</a:t>
            </a:r>
          </a:p>
          <a:p>
            <a:pPr eaLnBrk="1" hangingPunct="1"/>
            <a:r>
              <a:rPr lang="en-US" smtClean="0">
                <a:solidFill>
                  <a:srgbClr val="676767"/>
                </a:solidFill>
              </a:rPr>
              <a:t>It is a natural extension of Pit and Fissure sealants</a:t>
            </a:r>
            <a:r>
              <a:rPr lang="en-US" smtClean="0">
                <a:solidFill>
                  <a:srgbClr val="4C4C4C"/>
                </a:solidFill>
              </a:rPr>
              <a:t>.</a:t>
            </a:r>
          </a:p>
          <a:p>
            <a:pPr eaLnBrk="1" hangingPunct="1"/>
            <a:endParaRPr lang="en-US" smtClean="0">
              <a:solidFill>
                <a:srgbClr val="4C4C4C"/>
              </a:solidFill>
            </a:endParaRPr>
          </a:p>
          <a:p>
            <a:pPr eaLnBrk="1" hangingPunct="1"/>
            <a:r>
              <a:rPr lang="en-US" altLang="en-US" sz="2400" smtClean="0">
                <a:solidFill>
                  <a:srgbClr val="676767"/>
                </a:solidFill>
              </a:rPr>
              <a:t>INDICATIONS</a:t>
            </a:r>
          </a:p>
          <a:p>
            <a:pPr lvl="1" eaLnBrk="1" hangingPunct="1"/>
            <a:r>
              <a:rPr lang="en-US" altLang="en-US" smtClean="0"/>
              <a:t>Tooth can be isolated.</a:t>
            </a:r>
          </a:p>
          <a:p>
            <a:pPr lvl="1" eaLnBrk="1" hangingPunct="1"/>
            <a:r>
              <a:rPr lang="en-US" altLang="en-US" smtClean="0"/>
              <a:t>No, or only minimal pit and fissure staining</a:t>
            </a:r>
          </a:p>
          <a:p>
            <a:pPr lvl="1" eaLnBrk="1" hangingPunct="1"/>
            <a:r>
              <a:rPr lang="en-US" altLang="en-US" smtClean="0"/>
              <a:t>Minimal “catches” in the grooves, or areas with distinct incipient enamel caries.</a:t>
            </a:r>
          </a:p>
          <a:p>
            <a:pPr lvl="1" eaLnBrk="1" hangingPunct="1"/>
            <a:r>
              <a:rPr lang="en-US" altLang="en-US" smtClean="0"/>
              <a:t>No evidence of radiographic caries.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>
              <a:solidFill>
                <a:srgbClr val="4C4C4C"/>
              </a:solidFill>
            </a:endParaRPr>
          </a:p>
          <a:p>
            <a:pPr eaLnBrk="1" hangingPunct="1"/>
            <a:endParaRPr lang="en-US" smtClean="0">
              <a:solidFill>
                <a:srgbClr val="4C4C4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5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5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5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5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Pit and fissure sealants</a:t>
            </a:r>
          </a:p>
        </p:txBody>
      </p:sp>
      <p:graphicFrame>
        <p:nvGraphicFramePr>
          <p:cNvPr id="76846" name="Group 46"/>
          <p:cNvGraphicFramePr>
            <a:graphicFrameLocks noGrp="1"/>
          </p:cNvGraphicFramePr>
          <p:nvPr>
            <p:ph type="tbl" idx="1"/>
          </p:nvPr>
        </p:nvGraphicFramePr>
        <p:xfrm>
          <a:off x="457200" y="838200"/>
          <a:ext cx="8305800" cy="5494338"/>
        </p:xfrm>
        <a:graphic>
          <a:graphicData uri="http://schemas.openxmlformats.org/drawingml/2006/table">
            <a:tbl>
              <a:tblPr/>
              <a:tblGrid>
                <a:gridCol w="2133600"/>
                <a:gridCol w="6172200"/>
              </a:tblGrid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TYPE OF SEALANT RESTORATION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Grid">
                      <a:fgClr>
                        <a:srgbClr val="BDFF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D42A57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INDICATIONS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Grid">
                      <a:fgClr>
                        <a:srgbClr val="BDFFFF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  <a:t>1. Sealant alone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Grid">
                      <a:fgClr>
                        <a:srgbClr val="BDFF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  <a:t>Decalcified fissure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  <a:t>No RG involvement of dentin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  <a:t>Less than 2 other carious lesions in mouth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Grid">
                      <a:fgClr>
                        <a:srgbClr val="BDFFFF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  <a:t>2. Composite +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  <a:t>Sealant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Grid">
                      <a:fgClr>
                        <a:srgbClr val="BDFF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  <a:t>More than 2 other carious lesions in mouth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  <a:t>Lesion confined to dentin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Grid">
                      <a:fgClr>
                        <a:srgbClr val="BDFFFF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  <a:t>3. GIC + Sealant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Grid">
                      <a:fgClr>
                        <a:srgbClr val="BDFF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  <a:t>Cavity in dentin but confined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</a:rPr>
                        <a:t>Margins not in occlusal contact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Grid">
                      <a:fgClr>
                        <a:srgbClr val="BDFFFF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  <a:t>4. Laminate restoration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Grid">
                      <a:fgClr>
                        <a:srgbClr val="BDFF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  <a:t>Lesion in dentin and lateral spread along DEJ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</a:rPr>
                        <a:t>Cavity margins in occlusal contact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Grid">
                      <a:fgClr>
                        <a:srgbClr val="BDFFFF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074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  <a:t>5. Amalgam restoration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Grid">
                      <a:fgClr>
                        <a:srgbClr val="BDFF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  <a:t>Large radiolucency in dentin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  <a:t>Significant lateral spread of caries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Grid">
                      <a:fgClr>
                        <a:srgbClr val="BDFFFF"/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6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6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Pit and fissure sealants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810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sz="2400" smtClean="0">
                <a:solidFill>
                  <a:srgbClr val="D200D2"/>
                </a:solidFill>
                <a:latin typeface="Alba Super" pitchFamily="2" charset="0"/>
              </a:rPr>
              <a:t>RECENT ADVANCES :</a:t>
            </a:r>
          </a:p>
          <a:p>
            <a:pPr eaLnBrk="1" hangingPunct="1"/>
            <a:endParaRPr lang="en-US" sz="2400" smtClean="0">
              <a:solidFill>
                <a:srgbClr val="D200D2"/>
              </a:solidFill>
              <a:latin typeface="Alba Super" pitchFamily="2" charset="0"/>
            </a:endParaRPr>
          </a:p>
          <a:p>
            <a:pPr eaLnBrk="1" hangingPunct="1"/>
            <a:r>
              <a:rPr lang="en-US" sz="2400" smtClean="0">
                <a:solidFill>
                  <a:srgbClr val="676767"/>
                </a:solidFill>
              </a:rPr>
              <a:t>Use of </a:t>
            </a:r>
            <a:r>
              <a:rPr lang="en-US" sz="2400" smtClean="0">
                <a:solidFill>
                  <a:srgbClr val="FF0000"/>
                </a:solidFill>
              </a:rPr>
              <a:t>surfactant containing etchant</a:t>
            </a:r>
            <a:r>
              <a:rPr lang="en-US" sz="2400" smtClean="0">
                <a:solidFill>
                  <a:srgbClr val="676767"/>
                </a:solidFill>
              </a:rPr>
              <a:t> – lower surface tension and contact angle</a:t>
            </a:r>
          </a:p>
          <a:p>
            <a:pPr eaLnBrk="1" hangingPunct="1"/>
            <a:endParaRPr lang="en-US" sz="2400" smtClean="0">
              <a:solidFill>
                <a:srgbClr val="676767"/>
              </a:solidFill>
            </a:endParaRPr>
          </a:p>
          <a:p>
            <a:pPr eaLnBrk="1" hangingPunct="1"/>
            <a:r>
              <a:rPr lang="en-US" sz="2400" smtClean="0">
                <a:solidFill>
                  <a:srgbClr val="676767"/>
                </a:solidFill>
              </a:rPr>
              <a:t>Use of argon laser for polymerization</a:t>
            </a:r>
          </a:p>
          <a:p>
            <a:pPr eaLnBrk="1" hangingPunct="1"/>
            <a:endParaRPr lang="en-US" sz="2400" smtClean="0">
              <a:solidFill>
                <a:srgbClr val="676767"/>
              </a:solidFill>
            </a:endParaRPr>
          </a:p>
          <a:p>
            <a:pPr eaLnBrk="1" hangingPunct="1"/>
            <a:r>
              <a:rPr lang="en-US" sz="2400" smtClean="0">
                <a:solidFill>
                  <a:srgbClr val="676767"/>
                </a:solidFill>
              </a:rPr>
              <a:t>Use of Er: YAG laser</a:t>
            </a:r>
          </a:p>
          <a:p>
            <a:pPr eaLnBrk="1" hangingPunct="1"/>
            <a:endParaRPr lang="en-US" sz="2400" smtClean="0">
              <a:solidFill>
                <a:srgbClr val="676767"/>
              </a:solidFill>
            </a:endParaRPr>
          </a:p>
          <a:p>
            <a:pPr eaLnBrk="1" hangingPunct="1"/>
            <a:r>
              <a:rPr lang="en-US" sz="2400" smtClean="0">
                <a:solidFill>
                  <a:srgbClr val="676767"/>
                </a:solidFill>
              </a:rPr>
              <a:t>Carbon dioxide conditioning </a:t>
            </a:r>
          </a:p>
          <a:p>
            <a:pPr eaLnBrk="1" hangingPunct="1"/>
            <a:endParaRPr lang="en-US" sz="2400" smtClean="0">
              <a:solidFill>
                <a:srgbClr val="676767"/>
              </a:solidFill>
            </a:endParaRPr>
          </a:p>
          <a:p>
            <a:pPr eaLnBrk="1" hangingPunct="1"/>
            <a:r>
              <a:rPr lang="en-US" sz="2400" smtClean="0">
                <a:solidFill>
                  <a:srgbClr val="676767"/>
                </a:solidFill>
              </a:rPr>
              <a:t>Use of DIAGNOdent – detection of caries 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676767"/>
                </a:solidFill>
              </a:rPr>
              <a:t>under pit and fissures</a:t>
            </a:r>
          </a:p>
        </p:txBody>
      </p:sp>
      <p:pic>
        <p:nvPicPr>
          <p:cNvPr id="226308" name="Picture 4" descr="DiagnodentLaser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6858000" y="4648200"/>
            <a:ext cx="2133600" cy="2019300"/>
          </a:xfrm>
          <a:noFill/>
          <a:ln w="38100">
            <a:solidFill>
              <a:srgbClr val="000000"/>
            </a:solidFill>
          </a:ln>
        </p:spPr>
      </p:pic>
      <p:pic>
        <p:nvPicPr>
          <p:cNvPr id="226312" name="Picture 8" descr="laser_kons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6858000" y="4648200"/>
            <a:ext cx="2133600" cy="2057400"/>
          </a:xfrm>
          <a:noFill/>
          <a:ln w="38100">
            <a:solidFill>
              <a:srgbClr val="00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6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6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6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6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6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63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6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6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6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6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6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6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6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6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6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63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63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63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263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63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263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263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263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226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2263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263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26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26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6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Take Away Home Message</a:t>
            </a:r>
          </a:p>
        </p:txBody>
      </p:sp>
      <p:sp>
        <p:nvSpPr>
          <p:cNvPr id="747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Pit and fissure sealant </a:t>
            </a:r>
            <a:r>
              <a:rPr lang="en-US" sz="2800" dirty="0" err="1" smtClean="0"/>
              <a:t>Nuva</a:t>
            </a:r>
            <a:r>
              <a:rPr lang="en-US" sz="2800" dirty="0" smtClean="0"/>
              <a:t> seal developed and commercially introduced by LD Caulk company in 1971</a:t>
            </a:r>
          </a:p>
          <a:p>
            <a:r>
              <a:rPr lang="en-US" sz="2800" dirty="0" smtClean="0"/>
              <a:t>Fissure types include V,U,I,IK  inverted Y more prone to caries.</a:t>
            </a:r>
          </a:p>
          <a:p>
            <a:r>
              <a:rPr lang="en-US" sz="2800" dirty="0" smtClean="0"/>
              <a:t>Clear pit and fissure sealant- </a:t>
            </a:r>
            <a:r>
              <a:rPr lang="en-US" sz="2800" dirty="0" err="1" smtClean="0"/>
              <a:t>Helioseal</a:t>
            </a:r>
            <a:r>
              <a:rPr lang="en-US" sz="2800" dirty="0" smtClean="0"/>
              <a:t> </a:t>
            </a:r>
          </a:p>
          <a:p>
            <a:r>
              <a:rPr lang="en-US" sz="2800" dirty="0" err="1" smtClean="0"/>
              <a:t>Coloured</a:t>
            </a:r>
            <a:r>
              <a:rPr lang="en-US" sz="2800" dirty="0" smtClean="0"/>
              <a:t> pit and fissured sealant-CLINPRO</a:t>
            </a:r>
          </a:p>
          <a:p>
            <a:endParaRPr lang="en-US" sz="3200" dirty="0" smtClean="0"/>
          </a:p>
        </p:txBody>
      </p:sp>
      <p:sp>
        <p:nvSpPr>
          <p:cNvPr id="7475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Pit and fissure sealants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Pit and fissure sealants</a:t>
            </a:r>
          </a:p>
        </p:txBody>
      </p:sp>
      <p:sp>
        <p:nvSpPr>
          <p:cNvPr id="75779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pPr eaLnBrk="1" hangingPunct="1">
              <a:buFontTx/>
              <a:buBlip>
                <a:blip r:embed="rId2"/>
              </a:buBlip>
            </a:pPr>
            <a:r>
              <a:rPr lang="en-US" sz="2800" smtClean="0">
                <a:solidFill>
                  <a:srgbClr val="D200D2"/>
                </a:solidFill>
              </a:rPr>
              <a:t> REFERENCES</a:t>
            </a:r>
          </a:p>
        </p:txBody>
      </p:sp>
      <p:sp>
        <p:nvSpPr>
          <p:cNvPr id="22733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229600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smtClean="0"/>
              <a:t>Fundamentals of paediatric dent.- R.MATHEWSON</a:t>
            </a:r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Dentistry for child and adolescent – Mc DONALD</a:t>
            </a:r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Pediatric dentistry – STEWART</a:t>
            </a:r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Textbook of pedodontics – SHOBHA TANDON</a:t>
            </a:r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Pediatric dentistry: infancy through adolescence- PINKHAM</a:t>
            </a:r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T.B of pediatric dent. – BRAHAM MORRIS</a:t>
            </a:r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Cariology – NEWBRUN</a:t>
            </a:r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Pit and fissure sealants: review of literature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         (pediatric dentistry 2002)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7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7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7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73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73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73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73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73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73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73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73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73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73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73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73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73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73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73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733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733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733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733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733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733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2733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733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733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Pit and fissure sealants</a:t>
            </a:r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6764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100" name="Title 1"/>
          <p:cNvSpPr>
            <a:spLocks noGrp="1"/>
          </p:cNvSpPr>
          <p:nvPr>
            <p:ph type="title"/>
          </p:nvPr>
        </p:nvSpPr>
        <p:spPr>
          <a:xfrm>
            <a:off x="-304800" y="0"/>
            <a:ext cx="8229600" cy="1600200"/>
          </a:xfrm>
        </p:spPr>
        <p:txBody>
          <a:bodyPr/>
          <a:lstStyle/>
          <a:p>
            <a:r>
              <a:rPr lang="en-US" sz="4000" dirty="0" smtClean="0"/>
              <a:t>    </a:t>
            </a:r>
            <a:r>
              <a:rPr lang="en-US" sz="6000" dirty="0" smtClean="0"/>
              <a:t>Category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Pit and fissure sealants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"/>
            <a:ext cx="8229600" cy="6629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>
                <a:solidFill>
                  <a:srgbClr val="D200D2"/>
                </a:solidFill>
                <a:latin typeface="Alba Super" pitchFamily="2" charset="0"/>
              </a:rPr>
              <a:t>CONTENTS ;</a:t>
            </a:r>
          </a:p>
          <a:p>
            <a:pPr eaLnBrk="1" hangingPunct="1">
              <a:lnSpc>
                <a:spcPct val="80000"/>
              </a:lnSpc>
            </a:pPr>
            <a:endParaRPr lang="en-US" dirty="0" smtClean="0">
              <a:solidFill>
                <a:srgbClr val="D200D2"/>
              </a:solidFill>
              <a:latin typeface="Alba Super" pitchFamily="2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olidFill>
                  <a:schemeClr val="tx2"/>
                </a:solidFill>
                <a:latin typeface="Alba Super" pitchFamily="2" charset="0"/>
              </a:rPr>
              <a:t>INTRODUCTION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>
              <a:solidFill>
                <a:schemeClr val="tx2"/>
              </a:solidFill>
              <a:latin typeface="Alba Super" pitchFamily="2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olidFill>
                  <a:schemeClr val="tx2"/>
                </a:solidFill>
                <a:latin typeface="Alba Super" pitchFamily="2" charset="0"/>
              </a:rPr>
              <a:t>EVOLUTION  OF PFS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>
              <a:solidFill>
                <a:schemeClr val="tx2"/>
              </a:solidFill>
              <a:latin typeface="Alba Super" pitchFamily="2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olidFill>
                  <a:schemeClr val="tx2"/>
                </a:solidFill>
                <a:latin typeface="Alba Super" pitchFamily="2" charset="0"/>
              </a:rPr>
              <a:t>DEFINITIONS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>
              <a:solidFill>
                <a:schemeClr val="tx2"/>
              </a:solidFill>
              <a:latin typeface="Alba Super" pitchFamily="2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olidFill>
                  <a:schemeClr val="tx2"/>
                </a:solidFill>
                <a:latin typeface="Alba Super" pitchFamily="2" charset="0"/>
              </a:rPr>
              <a:t>PREVENTIVE TECHNIQUES FOR CARIES OF OCC SURFACES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>
              <a:solidFill>
                <a:schemeClr val="tx2"/>
              </a:solidFill>
              <a:latin typeface="Alba Super" pitchFamily="2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olidFill>
                  <a:schemeClr val="tx2"/>
                </a:solidFill>
                <a:latin typeface="Alba Super" pitchFamily="2" charset="0"/>
              </a:rPr>
              <a:t>MICROFLORA OF PF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>
              <a:solidFill>
                <a:schemeClr val="tx2"/>
              </a:solidFill>
              <a:latin typeface="Alba Super" pitchFamily="2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olidFill>
                  <a:schemeClr val="tx2"/>
                </a:solidFill>
                <a:latin typeface="Alba Super" pitchFamily="2" charset="0"/>
              </a:rPr>
              <a:t>CLASSIFICATION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>
              <a:solidFill>
                <a:schemeClr val="tx2"/>
              </a:solidFill>
              <a:latin typeface="Alba Super" pitchFamily="2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olidFill>
                  <a:schemeClr val="tx2"/>
                </a:solidFill>
                <a:latin typeface="Alba Super" pitchFamily="2" charset="0"/>
              </a:rPr>
              <a:t>MATERIALS USED AS PFS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>
              <a:solidFill>
                <a:schemeClr val="tx2"/>
              </a:solidFill>
              <a:latin typeface="Alba Super" pitchFamily="2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olidFill>
                  <a:schemeClr val="tx2"/>
                </a:solidFill>
                <a:latin typeface="Alba Super" pitchFamily="2" charset="0"/>
              </a:rPr>
              <a:t>RATIONALE FOR USE OF PFS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>
              <a:solidFill>
                <a:schemeClr val="tx2"/>
              </a:solidFill>
              <a:latin typeface="Alba Super" pitchFamily="2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solidFill>
                  <a:schemeClr val="tx2"/>
                </a:solidFill>
                <a:latin typeface="Alba Super" pitchFamily="2" charset="0"/>
              </a:rPr>
              <a:t>I</a:t>
            </a:r>
            <a:r>
              <a:rPr lang="en-US" sz="2000" dirty="0" smtClean="0">
                <a:solidFill>
                  <a:schemeClr val="tx2"/>
                </a:solidFill>
                <a:latin typeface="Alba Super" pitchFamily="2" charset="0"/>
              </a:rPr>
              <a:t>NDICATIONS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>
              <a:solidFill>
                <a:schemeClr val="tx2"/>
              </a:solidFill>
              <a:latin typeface="Alba Super" pitchFamily="2" charset="0"/>
            </a:endParaRPr>
          </a:p>
        </p:txBody>
      </p:sp>
    </p:spTree>
  </p:cSld>
  <p:clrMapOvr>
    <a:masterClrMapping/>
  </p:clrMapOvr>
  <p:transition advTm="75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6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6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6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6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6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6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6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6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60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60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60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60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60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60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60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60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60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60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60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60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500"/>
                            </p:stCondLst>
                            <p:childTnLst>
                              <p:par>
                                <p:cTn id="54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606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606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606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1606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500"/>
                            </p:stCondLst>
                            <p:childTnLst>
                              <p:par>
                                <p:cTn id="61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606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606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606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1606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Pit and fissure sealants</a:t>
            </a:r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229600" cy="6400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solidFill>
                  <a:schemeClr val="tx1"/>
                </a:solidFill>
                <a:latin typeface="Alba Super" pitchFamily="2" charset="0"/>
              </a:rPr>
              <a:t>CONTRAINDICATIONS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>
              <a:solidFill>
                <a:schemeClr val="tx1"/>
              </a:solidFill>
              <a:latin typeface="Alba Super" pitchFamily="2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solidFill>
                  <a:schemeClr val="tx1"/>
                </a:solidFill>
                <a:latin typeface="Alba Super" pitchFamily="2" charset="0"/>
              </a:rPr>
              <a:t>REQUIREMENTS OF OCC SEALANTS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>
              <a:solidFill>
                <a:schemeClr val="tx1"/>
              </a:solidFill>
              <a:latin typeface="Alba Super" pitchFamily="2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solidFill>
                  <a:schemeClr val="tx1"/>
                </a:solidFill>
                <a:latin typeface="Alba Super" pitchFamily="2" charset="0"/>
              </a:rPr>
              <a:t>TYPES/MORPHOLOGY OF FISSURES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>
              <a:solidFill>
                <a:schemeClr val="tx1"/>
              </a:solidFill>
              <a:latin typeface="Alba Super" pitchFamily="2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solidFill>
                  <a:schemeClr val="tx1"/>
                </a:solidFill>
                <a:latin typeface="Alba Super" pitchFamily="2" charset="0"/>
              </a:rPr>
              <a:t>HISTOPATHOLOGY OF CARIES IN PF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>
              <a:solidFill>
                <a:schemeClr val="tx1"/>
              </a:solidFill>
              <a:latin typeface="Alba Super" pitchFamily="2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solidFill>
                  <a:schemeClr val="tx1"/>
                </a:solidFill>
                <a:latin typeface="Alba Super" pitchFamily="2" charset="0"/>
              </a:rPr>
              <a:t>TECHNIQUE FOR SEALANT APPLICATION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>
              <a:solidFill>
                <a:schemeClr val="tx1"/>
              </a:solidFill>
              <a:latin typeface="Alba Super" pitchFamily="2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solidFill>
                  <a:schemeClr val="tx1"/>
                </a:solidFill>
                <a:latin typeface="Alba Super" pitchFamily="2" charset="0"/>
              </a:rPr>
              <a:t>CLINICAL PROBLEMS WITH SEALANT USE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>
              <a:solidFill>
                <a:schemeClr val="tx1"/>
              </a:solidFill>
              <a:latin typeface="Alba Super" pitchFamily="2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solidFill>
                  <a:schemeClr val="tx1"/>
                </a:solidFill>
                <a:latin typeface="Alba Super" pitchFamily="2" charset="0"/>
              </a:rPr>
              <a:t>PRR 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>
              <a:solidFill>
                <a:schemeClr val="tx1"/>
              </a:solidFill>
              <a:latin typeface="Alba Super" pitchFamily="2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solidFill>
                  <a:schemeClr val="tx1"/>
                </a:solidFill>
                <a:latin typeface="Alba Super" pitchFamily="2" charset="0"/>
              </a:rPr>
              <a:t>RECENT ADVANCES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>
              <a:solidFill>
                <a:schemeClr val="tx1"/>
              </a:solidFill>
              <a:latin typeface="Alba Super" pitchFamily="2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solidFill>
                  <a:schemeClr val="tx1"/>
                </a:solidFill>
                <a:latin typeface="Alba Super" pitchFamily="2" charset="0"/>
              </a:rPr>
              <a:t>CONCLUSION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>
              <a:solidFill>
                <a:schemeClr val="tx1"/>
              </a:solidFill>
              <a:latin typeface="Alba Super" pitchFamily="2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solidFill>
                  <a:schemeClr val="tx1"/>
                </a:solidFill>
                <a:latin typeface="Alba Super" pitchFamily="2" charset="0"/>
              </a:rPr>
              <a:t>REFERENCES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9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9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1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1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1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1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1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1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1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1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1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1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1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1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1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91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91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91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1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91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91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91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918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918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918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918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500"/>
                            </p:stCondLst>
                            <p:childTnLst>
                              <p:par>
                                <p:cTn id="54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9184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9184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9184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9184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500"/>
                            </p:stCondLst>
                            <p:childTnLst>
                              <p:par>
                                <p:cTn id="61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9184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9184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9184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9184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8500"/>
                            </p:stCondLst>
                            <p:childTnLst>
                              <p:par>
                                <p:cTn id="68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9184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9184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9184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9184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Pit and fissure sealants</a:t>
            </a:r>
          </a:p>
        </p:txBody>
      </p:sp>
      <p:pic>
        <p:nvPicPr>
          <p:cNvPr id="3088" name="Picture 16" descr="am01"/>
          <p:cNvPicPr>
            <a:picLocks noChangeAspect="1" noChangeArrowheads="1"/>
          </p:cNvPicPr>
          <p:nvPr/>
        </p:nvPicPr>
        <p:blipFill>
          <a:blip r:embed="rId3"/>
          <a:srcRect l="7547" t="10526" b="17545"/>
          <a:stretch>
            <a:fillRect/>
          </a:stretch>
        </p:blipFill>
        <p:spPr bwMode="auto">
          <a:xfrm>
            <a:off x="2209800" y="2000250"/>
            <a:ext cx="4191000" cy="241935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3090" name="Picture 18" descr="image15"/>
          <p:cNvPicPr>
            <a:picLocks noChangeAspect="1" noChangeArrowheads="1"/>
          </p:cNvPicPr>
          <p:nvPr/>
        </p:nvPicPr>
        <p:blipFill>
          <a:blip r:embed="rId4"/>
          <a:srcRect r="47000" b="54333"/>
          <a:stretch>
            <a:fillRect/>
          </a:stretch>
        </p:blipFill>
        <p:spPr bwMode="auto">
          <a:xfrm>
            <a:off x="2362200" y="990600"/>
            <a:ext cx="4038600" cy="48768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3089" name="Picture 17" descr="abb09">
            <a:hlinkClick r:id="rId5" action="ppaction://hlinkfile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09800" y="2286000"/>
            <a:ext cx="4191000" cy="32766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3077" name="Picture 5" descr="dow06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7"/>
          <a:srcRect/>
          <a:stretch>
            <a:fillRect/>
          </a:stretch>
        </p:blipFill>
        <p:spPr>
          <a:xfrm>
            <a:off x="2289175" y="1066800"/>
            <a:ext cx="4111625" cy="4852988"/>
          </a:xfrm>
          <a:noFill/>
          <a:ln w="38100">
            <a:solidFill>
              <a:srgbClr val="000000"/>
            </a:solidFill>
          </a:ln>
        </p:spPr>
      </p:pic>
      <p:pic>
        <p:nvPicPr>
          <p:cNvPr id="3079" name="Picture 7" descr="rct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8"/>
          <a:srcRect/>
          <a:stretch>
            <a:fillRect/>
          </a:stretch>
        </p:blipFill>
        <p:spPr>
          <a:xfrm>
            <a:off x="2305050" y="1066800"/>
            <a:ext cx="4095750" cy="4876800"/>
          </a:xfrm>
          <a:noFill/>
          <a:ln w="38100">
            <a:solidFill>
              <a:srgbClr val="000000"/>
            </a:solidFill>
          </a:ln>
        </p:spPr>
      </p:pic>
      <p:pic>
        <p:nvPicPr>
          <p:cNvPr id="3082" name="Picture 10" descr="rctdiag1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9"/>
          <a:srcRect/>
          <a:stretch>
            <a:fillRect/>
          </a:stretch>
        </p:blipFill>
        <p:spPr>
          <a:xfrm>
            <a:off x="2286000" y="1066800"/>
            <a:ext cx="4114800" cy="4854575"/>
          </a:xfrm>
          <a:noFill/>
          <a:ln w="38100">
            <a:solidFill>
              <a:srgbClr val="000000"/>
            </a:solidFill>
          </a:ln>
        </p:spPr>
      </p:pic>
      <p:sp>
        <p:nvSpPr>
          <p:cNvPr id="5129" name="Text Box 20"/>
          <p:cNvSpPr txBox="1">
            <a:spLocks noChangeArrowheads="1"/>
          </p:cNvSpPr>
          <p:nvPr/>
        </p:nvSpPr>
        <p:spPr bwMode="auto">
          <a:xfrm>
            <a:off x="420688" y="76200"/>
            <a:ext cx="722312" cy="668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D200D2"/>
                </a:solidFill>
              </a:rPr>
              <a:t>I</a:t>
            </a:r>
          </a:p>
          <a:p>
            <a:r>
              <a:rPr lang="en-US" sz="3600">
                <a:solidFill>
                  <a:srgbClr val="D200D2"/>
                </a:solidFill>
              </a:rPr>
              <a:t>N</a:t>
            </a:r>
          </a:p>
          <a:p>
            <a:r>
              <a:rPr lang="en-US" sz="3600">
                <a:solidFill>
                  <a:srgbClr val="D200D2"/>
                </a:solidFill>
              </a:rPr>
              <a:t>T </a:t>
            </a:r>
          </a:p>
          <a:p>
            <a:r>
              <a:rPr lang="en-US" sz="3600">
                <a:solidFill>
                  <a:srgbClr val="D200D2"/>
                </a:solidFill>
              </a:rPr>
              <a:t>R</a:t>
            </a:r>
          </a:p>
          <a:p>
            <a:r>
              <a:rPr lang="en-US" sz="3600">
                <a:solidFill>
                  <a:srgbClr val="D200D2"/>
                </a:solidFill>
              </a:rPr>
              <a:t>O</a:t>
            </a:r>
          </a:p>
          <a:p>
            <a:r>
              <a:rPr lang="en-US" sz="3600">
                <a:solidFill>
                  <a:srgbClr val="D200D2"/>
                </a:solidFill>
              </a:rPr>
              <a:t>D</a:t>
            </a:r>
          </a:p>
          <a:p>
            <a:r>
              <a:rPr lang="en-US" sz="3600">
                <a:solidFill>
                  <a:srgbClr val="D200D2"/>
                </a:solidFill>
              </a:rPr>
              <a:t>U</a:t>
            </a:r>
          </a:p>
          <a:p>
            <a:r>
              <a:rPr lang="en-US" sz="3600">
                <a:solidFill>
                  <a:srgbClr val="D200D2"/>
                </a:solidFill>
              </a:rPr>
              <a:t>C</a:t>
            </a:r>
          </a:p>
          <a:p>
            <a:r>
              <a:rPr lang="en-US" sz="3600">
                <a:solidFill>
                  <a:srgbClr val="D200D2"/>
                </a:solidFill>
              </a:rPr>
              <a:t>T</a:t>
            </a:r>
          </a:p>
          <a:p>
            <a:r>
              <a:rPr lang="en-US" sz="3600">
                <a:solidFill>
                  <a:srgbClr val="D200D2"/>
                </a:solidFill>
              </a:rPr>
              <a:t>I</a:t>
            </a:r>
          </a:p>
          <a:p>
            <a:r>
              <a:rPr lang="en-US" sz="3600">
                <a:solidFill>
                  <a:srgbClr val="D200D2"/>
                </a:solidFill>
              </a:rPr>
              <a:t>O</a:t>
            </a:r>
          </a:p>
          <a:p>
            <a:r>
              <a:rPr lang="en-US" sz="3600">
                <a:solidFill>
                  <a:srgbClr val="D200D2"/>
                </a:solidFill>
              </a:rPr>
              <a:t>N</a:t>
            </a:r>
          </a:p>
        </p:txBody>
      </p:sp>
    </p:spTree>
    <p:custDataLst>
      <p:tags r:id="rId1"/>
    </p:custDataLst>
  </p:cSld>
  <p:clrMapOvr>
    <a:masterClrMapping/>
  </p:clrMapOvr>
  <p:transition advTm="161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1" presetClass="exit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0" dur="2000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9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17" presetClass="exit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9000"/>
                            </p:stCondLst>
                            <p:childTnLst>
                              <p:par>
                                <p:cTn id="36" presetID="21" presetClass="exit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7" dur="1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1000"/>
                            </p:stCondLst>
                            <p:childTnLst>
                              <p:par>
                                <p:cTn id="43" presetID="53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2000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Pit and fissure sealants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solidFill>
                  <a:srgbClr val="D200D2"/>
                </a:solidFill>
              </a:rPr>
              <a:t>EVOLUTION OF PIT AND FISSURE SEALANTS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229600" cy="4525963"/>
          </a:xfrm>
        </p:spPr>
        <p:txBody>
          <a:bodyPr/>
          <a:lstStyle/>
          <a:p>
            <a:pPr eaLnBrk="1" hangingPunct="1">
              <a:buFontTx/>
              <a:buBlip>
                <a:blip r:embed="rId3"/>
              </a:buBlip>
            </a:pPr>
            <a:endParaRPr lang="en-US" sz="2400" dirty="0" smtClean="0">
              <a:solidFill>
                <a:srgbClr val="333333"/>
              </a:solidFill>
            </a:endParaRPr>
          </a:p>
          <a:p>
            <a:pPr eaLnBrk="1" hangingPunct="1">
              <a:buFontTx/>
              <a:buBlip>
                <a:blip r:embed="rId3"/>
              </a:buBlip>
            </a:pPr>
            <a:endParaRPr lang="en-US" sz="2400" dirty="0" smtClean="0">
              <a:solidFill>
                <a:srgbClr val="333333"/>
              </a:solidFill>
            </a:endParaRPr>
          </a:p>
          <a:p>
            <a:pPr eaLnBrk="1" hangingPunct="1">
              <a:buFontTx/>
              <a:buBlip>
                <a:blip r:embed="rId3"/>
              </a:buBlip>
            </a:pPr>
            <a:endParaRPr lang="en-US" sz="2400" dirty="0" smtClean="0">
              <a:solidFill>
                <a:srgbClr val="333333"/>
              </a:solidFill>
            </a:endParaRPr>
          </a:p>
          <a:p>
            <a:pPr eaLnBrk="1" hangingPunct="1">
              <a:buFontTx/>
              <a:buBlip>
                <a:blip r:embed="rId3"/>
              </a:buBlip>
            </a:pPr>
            <a:endParaRPr lang="en-US" sz="2400" dirty="0" smtClean="0">
              <a:solidFill>
                <a:srgbClr val="333333"/>
              </a:solidFill>
            </a:endParaRPr>
          </a:p>
          <a:p>
            <a:pPr eaLnBrk="1" hangingPunct="1">
              <a:buFontTx/>
              <a:buBlip>
                <a:blip r:embed="rId3"/>
              </a:buBlip>
            </a:pPr>
            <a:endParaRPr lang="en-US" sz="2400" dirty="0" smtClean="0">
              <a:solidFill>
                <a:srgbClr val="333333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1905000"/>
            <a:ext cx="7848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en-US" sz="2400" b="1" dirty="0" smtClean="0">
                <a:solidFill>
                  <a:srgbClr val="4C4C4C"/>
                </a:solidFill>
              </a:rPr>
              <a:t>1976</a:t>
            </a:r>
            <a:r>
              <a:rPr lang="en-US" sz="2400" dirty="0" smtClean="0">
                <a:solidFill>
                  <a:srgbClr val="4C4C4C"/>
                </a:solidFill>
              </a:rPr>
              <a:t>- first colored sealant-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CONCISE WHITE SEALANT (3M dental products)</a:t>
            </a:r>
          </a:p>
          <a:p>
            <a:pPr>
              <a:buBlip>
                <a:blip r:embed="rId3"/>
              </a:buBlip>
            </a:pPr>
            <a:endParaRPr lang="en-US" sz="2400" dirty="0" smtClean="0">
              <a:solidFill>
                <a:srgbClr val="0000FF"/>
              </a:solidFill>
            </a:endParaRPr>
          </a:p>
          <a:p>
            <a:pPr>
              <a:buBlip>
                <a:blip r:embed="rId3"/>
              </a:buBlip>
            </a:pPr>
            <a:r>
              <a:rPr lang="en-US" sz="2400" b="1" dirty="0" smtClean="0">
                <a:solidFill>
                  <a:srgbClr val="4C4C4C"/>
                </a:solidFill>
              </a:rPr>
              <a:t>1984</a:t>
            </a:r>
            <a:r>
              <a:rPr lang="en-US" sz="2400" dirty="0" smtClean="0"/>
              <a:t>- Burt reported- </a:t>
            </a:r>
            <a:r>
              <a:rPr lang="en-US" sz="2400" dirty="0" smtClean="0">
                <a:solidFill>
                  <a:srgbClr val="4C4C4C"/>
                </a:solidFill>
              </a:rPr>
              <a:t>“first and second molars should be sealed as soon as possible after eruption because of their susceptibility to </a:t>
            </a:r>
            <a:r>
              <a:rPr lang="en-US" sz="2400" dirty="0" err="1" smtClean="0">
                <a:solidFill>
                  <a:srgbClr val="4C4C4C"/>
                </a:solidFill>
              </a:rPr>
              <a:t>occlusal</a:t>
            </a:r>
            <a:r>
              <a:rPr lang="en-US" sz="2400" dirty="0" smtClean="0">
                <a:solidFill>
                  <a:srgbClr val="4C4C4C"/>
                </a:solidFill>
              </a:rPr>
              <a:t> caries”</a:t>
            </a:r>
          </a:p>
          <a:p>
            <a:pPr>
              <a:buBlip>
                <a:blip r:embed="rId3"/>
              </a:buBlip>
            </a:pPr>
            <a:endParaRPr lang="en-US" sz="2400" dirty="0" smtClean="0">
              <a:solidFill>
                <a:srgbClr val="4C4C4C"/>
              </a:solidFill>
            </a:endParaRPr>
          </a:p>
          <a:p>
            <a:pPr>
              <a:buBlip>
                <a:blip r:embed="rId3"/>
              </a:buBlip>
            </a:pPr>
            <a:r>
              <a:rPr lang="en-US" sz="2400" b="1" dirty="0" smtClean="0">
                <a:solidFill>
                  <a:srgbClr val="4C4C4C"/>
                </a:solidFill>
              </a:rPr>
              <a:t>1989</a:t>
            </a:r>
            <a:r>
              <a:rPr lang="en-US" sz="2400" dirty="0" smtClean="0"/>
              <a:t>- Eccles noted- </a:t>
            </a:r>
            <a:r>
              <a:rPr lang="en-US" sz="2400" dirty="0" smtClean="0">
                <a:solidFill>
                  <a:srgbClr val="4C4C4C"/>
                </a:solidFill>
              </a:rPr>
              <a:t>“fissure sealant should be used </a:t>
            </a:r>
            <a:r>
              <a:rPr lang="en-US" sz="2400" i="1" u="sng" dirty="0" smtClean="0">
                <a:solidFill>
                  <a:srgbClr val="F72B15"/>
                </a:solidFill>
              </a:rPr>
              <a:t>preventively for caries prone patient</a:t>
            </a:r>
            <a:r>
              <a:rPr lang="en-US" sz="2400" dirty="0" smtClean="0">
                <a:solidFill>
                  <a:srgbClr val="4C4C4C"/>
                </a:solidFill>
              </a:rPr>
              <a:t>, and </a:t>
            </a:r>
          </a:p>
          <a:p>
            <a:r>
              <a:rPr lang="en-US" sz="2400" i="1" dirty="0" smtClean="0">
                <a:solidFill>
                  <a:srgbClr val="4C4C4C"/>
                </a:solidFill>
              </a:rPr>
              <a:t>    </a:t>
            </a:r>
            <a:r>
              <a:rPr lang="en-US" sz="2400" i="1" u="sng" dirty="0" smtClean="0">
                <a:solidFill>
                  <a:srgbClr val="2CAE2C"/>
                </a:solidFill>
              </a:rPr>
              <a:t>therapeutically for suspect or early carious lesion</a:t>
            </a:r>
          </a:p>
        </p:txBody>
      </p:sp>
    </p:spTree>
    <p:custDataLst>
      <p:tags r:id="rId1"/>
    </p:custDataLst>
  </p:cSld>
  <p:clrMapOvr>
    <a:masterClrMapping/>
  </p:clrMapOvr>
  <p:transition advTm="1968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Pit and fissure sealants</a:t>
            </a:r>
          </a:p>
        </p:txBody>
      </p:sp>
      <p:pic>
        <p:nvPicPr>
          <p:cNvPr id="14341" name="Picture 5" descr="Tooth_pits_fissures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6705600" y="4899025"/>
            <a:ext cx="2438400" cy="1958975"/>
          </a:xfrm>
          <a:noFill/>
          <a:ln w="38100">
            <a:solidFill>
              <a:srgbClr val="000000"/>
            </a:solidFill>
          </a:ln>
        </p:spPr>
      </p:pic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991600" cy="5105400"/>
          </a:xfrm>
        </p:spPr>
        <p:txBody>
          <a:bodyPr/>
          <a:lstStyle/>
          <a:p>
            <a:pPr eaLnBrk="1" hangingPunct="1">
              <a:buFontTx/>
              <a:buBlip>
                <a:blip r:embed="rId4"/>
              </a:buBlip>
            </a:pPr>
            <a:r>
              <a:rPr lang="en-US" sz="3200" b="1" smtClean="0">
                <a:solidFill>
                  <a:srgbClr val="D200D2"/>
                </a:solidFill>
                <a:latin typeface="Alba Super" pitchFamily="2" charset="0"/>
              </a:rPr>
              <a:t>DEFINITIONS</a:t>
            </a:r>
            <a:r>
              <a:rPr lang="en-US" sz="3200" b="1" u="sng" smtClean="0">
                <a:solidFill>
                  <a:srgbClr val="D200D2"/>
                </a:solidFill>
                <a:latin typeface="Alba Super" pitchFamily="2" charset="0"/>
              </a:rPr>
              <a:t>:</a:t>
            </a:r>
          </a:p>
          <a:p>
            <a:pPr eaLnBrk="1" hangingPunct="1"/>
            <a:endParaRPr lang="en-US" sz="3200" b="1" u="sng" smtClean="0">
              <a:solidFill>
                <a:srgbClr val="D200D2"/>
              </a:solidFill>
              <a:latin typeface="Alba Super" pitchFamily="2" charset="0"/>
            </a:endParaRPr>
          </a:p>
          <a:p>
            <a:pPr algn="just" eaLnBrk="1" hangingPunct="1">
              <a:buFontTx/>
              <a:buBlip>
                <a:blip r:embed="rId5"/>
              </a:buBlip>
            </a:pPr>
            <a:r>
              <a:rPr lang="en-US" sz="2400" smtClean="0">
                <a:solidFill>
                  <a:srgbClr val="2CAE2C"/>
                </a:solidFill>
                <a:latin typeface="Alba Super" pitchFamily="2" charset="0"/>
              </a:rPr>
              <a:t>Pit</a:t>
            </a:r>
            <a:r>
              <a:rPr lang="en-US" sz="2400" b="1" smtClean="0">
                <a:solidFill>
                  <a:srgbClr val="2CAE2C"/>
                </a:solidFill>
                <a:latin typeface="Alba Super" pitchFamily="2" charset="0"/>
              </a:rPr>
              <a:t>:</a:t>
            </a:r>
            <a:r>
              <a:rPr lang="en-US" sz="2400" smtClean="0"/>
              <a:t>  </a:t>
            </a:r>
            <a:r>
              <a:rPr lang="en-US" sz="2400" smtClean="0">
                <a:solidFill>
                  <a:srgbClr val="4C4C4C"/>
                </a:solidFill>
              </a:rPr>
              <a:t>is defined as small pin point depression located at the junction of developmental grooves or at terminals of those grooves.</a:t>
            </a:r>
          </a:p>
          <a:p>
            <a:pPr algn="just" eaLnBrk="1" hangingPunct="1">
              <a:buFontTx/>
              <a:buBlip>
                <a:blip r:embed="rId5"/>
              </a:buBlip>
            </a:pPr>
            <a:r>
              <a:rPr lang="en-US" sz="2400" smtClean="0">
                <a:solidFill>
                  <a:srgbClr val="F72B15"/>
                </a:solidFill>
                <a:latin typeface="Alba Super" pitchFamily="2" charset="0"/>
              </a:rPr>
              <a:t>Fissure</a:t>
            </a:r>
            <a:r>
              <a:rPr lang="en-US" sz="2400" b="1" smtClean="0">
                <a:solidFill>
                  <a:srgbClr val="F72B15"/>
                </a:solidFill>
                <a:latin typeface="Alba Super" pitchFamily="2" charset="0"/>
              </a:rPr>
              <a:t>:</a:t>
            </a:r>
            <a:r>
              <a:rPr lang="en-US" sz="2400" smtClean="0"/>
              <a:t>  </a:t>
            </a:r>
            <a:r>
              <a:rPr lang="en-US" sz="2400" smtClean="0">
                <a:solidFill>
                  <a:srgbClr val="4C4C4C"/>
                </a:solidFill>
              </a:rPr>
              <a:t>is defined as deep clefts between adjoining cusps.</a:t>
            </a:r>
          </a:p>
          <a:p>
            <a:pPr algn="just" eaLnBrk="1" hangingPunct="1">
              <a:buFontTx/>
              <a:buNone/>
            </a:pPr>
            <a:r>
              <a:rPr lang="en-US" sz="2400" smtClean="0">
                <a:solidFill>
                  <a:srgbClr val="4C4C4C"/>
                </a:solidFill>
              </a:rPr>
              <a:t>          They provide areas for retention of caries producing agents.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 flipV="1">
            <a:off x="7543800" y="3810000"/>
            <a:ext cx="914400" cy="1828800"/>
          </a:xfrm>
          <a:prstGeom prst="line">
            <a:avLst/>
          </a:prstGeom>
          <a:noFill/>
          <a:ln w="38100">
            <a:solidFill>
              <a:srgbClr val="F72B15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 flipV="1">
            <a:off x="8610600" y="3886200"/>
            <a:ext cx="152400" cy="1828800"/>
          </a:xfrm>
          <a:prstGeom prst="line">
            <a:avLst/>
          </a:prstGeom>
          <a:noFill/>
          <a:ln w="38100">
            <a:solidFill>
              <a:srgbClr val="2CAE2C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3" name="Text Box 12"/>
          <p:cNvSpPr txBox="1">
            <a:spLocks noChangeArrowheads="1"/>
          </p:cNvSpPr>
          <p:nvPr/>
        </p:nvSpPr>
        <p:spPr bwMode="auto">
          <a:xfrm>
            <a:off x="838200" y="61722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76200" y="3905250"/>
            <a:ext cx="65532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Tx/>
              <a:buBlip>
                <a:blip r:embed="rId5"/>
              </a:buBlip>
            </a:pPr>
            <a:r>
              <a:rPr lang="en-US">
                <a:solidFill>
                  <a:srgbClr val="2CAE2C"/>
                </a:solidFill>
                <a:latin typeface="Georgia" pitchFamily="18" charset="0"/>
              </a:rPr>
              <a:t> </a:t>
            </a:r>
            <a:r>
              <a:rPr lang="en-US">
                <a:solidFill>
                  <a:srgbClr val="2CAE2C"/>
                </a:solidFill>
              </a:rPr>
              <a:t>Pit</a:t>
            </a:r>
            <a:r>
              <a:rPr lang="en-US">
                <a:solidFill>
                  <a:srgbClr val="D42A57"/>
                </a:solidFill>
              </a:rPr>
              <a:t> and </a:t>
            </a:r>
            <a:r>
              <a:rPr lang="en-US">
                <a:solidFill>
                  <a:srgbClr val="FF0000"/>
                </a:solidFill>
              </a:rPr>
              <a:t>Fissure</a:t>
            </a:r>
            <a:r>
              <a:rPr lang="en-US">
                <a:solidFill>
                  <a:srgbClr val="D42A57"/>
                </a:solidFill>
              </a:rPr>
              <a:t> Sealant:</a:t>
            </a:r>
            <a:r>
              <a:rPr lang="en-US">
                <a:solidFill>
                  <a:srgbClr val="D42A57"/>
                </a:solidFill>
                <a:latin typeface="Georgia" pitchFamily="18" charset="0"/>
              </a:rPr>
              <a:t> </a:t>
            </a:r>
            <a:r>
              <a:rPr lang="en-US">
                <a:solidFill>
                  <a:srgbClr val="4C4C4C"/>
                </a:solidFill>
                <a:latin typeface="Georgia" pitchFamily="18" charset="0"/>
              </a:rPr>
              <a:t>is used to describe a material that is introduced into the occlusal pit and fissure of caries susceptible teeth, thus forming a micromechanically–bonded, protective layer cutting access of caries producing bacteria from their source of nutrients</a:t>
            </a:r>
          </a:p>
        </p:txBody>
      </p:sp>
    </p:spTree>
    <p:custDataLst>
      <p:tags r:id="rId1"/>
    </p:custDataLst>
  </p:cSld>
  <p:clrMapOvr>
    <a:masterClrMapping/>
  </p:clrMapOvr>
  <p:transition advTm="211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5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5" grpId="0" animBg="1"/>
      <p:bldP spid="14345" grpId="1" animBg="1"/>
      <p:bldP spid="14346" grpId="0" animBg="1"/>
      <p:bldP spid="1434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Pit and fissure sealants</a:t>
            </a:r>
          </a:p>
        </p:txBody>
      </p:sp>
      <p:pic>
        <p:nvPicPr>
          <p:cNvPr id="59401" name="Picture 9" descr="A picture of Gram positive cocci.  They are spherical and retain the blue colour of the Gram stain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/>
          <a:srcRect l="6061" r="6061" b="8040"/>
          <a:stretch>
            <a:fillRect/>
          </a:stretch>
        </p:blipFill>
        <p:spPr>
          <a:xfrm>
            <a:off x="6858000" y="5038725"/>
            <a:ext cx="2209800" cy="1743075"/>
          </a:xfrm>
          <a:noFill/>
          <a:ln w="38100">
            <a:solidFill>
              <a:srgbClr val="000000"/>
            </a:solidFill>
          </a:ln>
        </p:spPr>
      </p:pic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74638"/>
            <a:ext cx="8229600" cy="5592762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Blip>
                <a:blip r:embed="rId4"/>
              </a:buBlip>
            </a:pPr>
            <a:r>
              <a:rPr lang="en-US" smtClean="0">
                <a:solidFill>
                  <a:srgbClr val="D200D2"/>
                </a:solidFill>
                <a:latin typeface="Alba Super" pitchFamily="2" charset="0"/>
              </a:rPr>
              <a:t>MICROFLORA  OF PIT AND FISSURES —</a:t>
            </a:r>
          </a:p>
          <a:p>
            <a:pPr eaLnBrk="1" hangingPunct="1"/>
            <a:endParaRPr lang="en-US" smtClean="0">
              <a:solidFill>
                <a:srgbClr val="BA0089"/>
              </a:solidFill>
              <a:latin typeface="Alba Super" pitchFamily="2" charset="0"/>
            </a:endParaRPr>
          </a:p>
          <a:p>
            <a:pPr eaLnBrk="1" hangingPunct="1">
              <a:buFontTx/>
              <a:buBlip>
                <a:blip r:embed="rId5"/>
              </a:buBlip>
            </a:pPr>
            <a:r>
              <a:rPr lang="en-US" sz="2400" smtClean="0"/>
              <a:t> Cocci</a:t>
            </a:r>
            <a:r>
              <a:rPr lang="en-US" sz="2400" smtClean="0">
                <a:solidFill>
                  <a:srgbClr val="4C4C4C"/>
                </a:solidFill>
              </a:rPr>
              <a:t> </a:t>
            </a:r>
            <a:r>
              <a:rPr lang="en-US" sz="2400" smtClean="0">
                <a:solidFill>
                  <a:srgbClr val="5D5D5D"/>
                </a:solidFill>
              </a:rPr>
              <a:t>constitute – </a:t>
            </a:r>
            <a:r>
              <a:rPr lang="en-US" sz="2400" b="1" smtClean="0">
                <a:solidFill>
                  <a:srgbClr val="5D5D5D"/>
                </a:solidFill>
              </a:rPr>
              <a:t>75% to 95%</a:t>
            </a:r>
            <a:r>
              <a:rPr lang="en-US" sz="2400" smtClean="0">
                <a:solidFill>
                  <a:srgbClr val="5D5D5D"/>
                </a:solidFill>
              </a:rPr>
              <a:t> of microorganisms</a:t>
            </a:r>
          </a:p>
          <a:p>
            <a:pPr eaLnBrk="1" hangingPunct="1"/>
            <a:endParaRPr lang="en-US" sz="2400" smtClean="0">
              <a:solidFill>
                <a:srgbClr val="676767"/>
              </a:solidFill>
            </a:endParaRPr>
          </a:p>
          <a:p>
            <a:pPr eaLnBrk="1" hangingPunct="1">
              <a:buFontTx/>
              <a:buBlip>
                <a:blip r:embed="rId5"/>
              </a:buBlip>
            </a:pPr>
            <a:r>
              <a:rPr lang="en-US" sz="2400" smtClean="0"/>
              <a:t> S.Sanguis</a:t>
            </a:r>
            <a:r>
              <a:rPr lang="en-US" sz="2400" smtClean="0">
                <a:solidFill>
                  <a:srgbClr val="4C4C4C"/>
                </a:solidFill>
              </a:rPr>
              <a:t> </a:t>
            </a:r>
            <a:r>
              <a:rPr lang="en-US" sz="2400" smtClean="0">
                <a:solidFill>
                  <a:srgbClr val="5D5D5D"/>
                </a:solidFill>
              </a:rPr>
              <a:t>– Predominant viable  microorganisms</a:t>
            </a:r>
          </a:p>
          <a:p>
            <a:pPr eaLnBrk="1" hangingPunct="1"/>
            <a:endParaRPr lang="en-US" sz="2400" smtClean="0">
              <a:solidFill>
                <a:srgbClr val="4C4C4C"/>
              </a:solidFill>
            </a:endParaRPr>
          </a:p>
          <a:p>
            <a:pPr eaLnBrk="1" hangingPunct="1">
              <a:buFontTx/>
              <a:buBlip>
                <a:blip r:embed="rId5"/>
              </a:buBlip>
            </a:pPr>
            <a:r>
              <a:rPr lang="en-US" sz="2400" smtClean="0"/>
              <a:t> S.Mutans and Lactobacilli </a:t>
            </a:r>
            <a:r>
              <a:rPr lang="en-US" sz="2400" smtClean="0">
                <a:solidFill>
                  <a:srgbClr val="4C4C4C"/>
                </a:solidFill>
              </a:rPr>
              <a:t>– </a:t>
            </a:r>
          </a:p>
          <a:p>
            <a:pPr eaLnBrk="1" hangingPunct="1">
              <a:buFontTx/>
              <a:buNone/>
            </a:pPr>
            <a:endParaRPr lang="en-US" sz="2400" smtClean="0"/>
          </a:p>
          <a:p>
            <a:pPr lvl="2" eaLnBrk="1" hangingPunct="1"/>
            <a:r>
              <a:rPr lang="en-US" sz="2000" smtClean="0">
                <a:solidFill>
                  <a:srgbClr val="5D5D5D"/>
                </a:solidFill>
              </a:rPr>
              <a:t>low in newly formed plaque in fissures</a:t>
            </a:r>
          </a:p>
          <a:p>
            <a:pPr lvl="2" eaLnBrk="1" hangingPunct="1"/>
            <a:r>
              <a:rPr lang="en-US" sz="2000" smtClean="0">
                <a:solidFill>
                  <a:srgbClr val="5D5D5D"/>
                </a:solidFill>
              </a:rPr>
              <a:t>     over time</a:t>
            </a:r>
          </a:p>
          <a:p>
            <a:pPr lvl="2" eaLnBrk="1" hangingPunct="1"/>
            <a:endParaRPr lang="en-US" sz="2000" smtClean="0">
              <a:solidFill>
                <a:srgbClr val="4C4C4C"/>
              </a:solidFill>
            </a:endParaRPr>
          </a:p>
          <a:p>
            <a:pPr eaLnBrk="1" hangingPunct="1">
              <a:buFontTx/>
              <a:buBlip>
                <a:blip r:embed="rId5"/>
              </a:buBlip>
            </a:pPr>
            <a:r>
              <a:rPr lang="en-US" sz="2400" smtClean="0"/>
              <a:t> Fusiforms, Spirillae and Spirochetes</a:t>
            </a:r>
            <a:r>
              <a:rPr lang="en-US" sz="2400" smtClean="0">
                <a:solidFill>
                  <a:srgbClr val="4C4C4C"/>
                </a:solidFill>
              </a:rPr>
              <a:t> </a:t>
            </a:r>
            <a:r>
              <a:rPr lang="en-US" sz="2400" smtClean="0">
                <a:solidFill>
                  <a:srgbClr val="5D5D5D"/>
                </a:solidFill>
              </a:rPr>
              <a:t>are 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5D5D5D"/>
                </a:solidFill>
              </a:rPr>
              <a:t>absent</a:t>
            </a:r>
          </a:p>
          <a:p>
            <a:pPr lvl="1" eaLnBrk="1" hangingPunct="1"/>
            <a:endParaRPr lang="en-US" smtClean="0">
              <a:solidFill>
                <a:srgbClr val="5D5D5D"/>
              </a:solidFill>
            </a:endParaRPr>
          </a:p>
          <a:p>
            <a:pPr eaLnBrk="1" hangingPunct="1"/>
            <a:endParaRPr lang="en-US" sz="2400" smtClean="0">
              <a:solidFill>
                <a:srgbClr val="BA0089"/>
              </a:solidFill>
            </a:endParaRPr>
          </a:p>
        </p:txBody>
      </p:sp>
      <p:sp>
        <p:nvSpPr>
          <p:cNvPr id="59396" name="AutoShape 4"/>
          <p:cNvSpPr>
            <a:spLocks noChangeArrowheads="1"/>
          </p:cNvSpPr>
          <p:nvPr/>
        </p:nvSpPr>
        <p:spPr bwMode="auto">
          <a:xfrm>
            <a:off x="1600200" y="4419600"/>
            <a:ext cx="152400" cy="3048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ransition advTm="110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5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5" presetClass="emph" presetSubtype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25"/>
                            </p:stCondLst>
                            <p:childTnLst>
                              <p:par>
                                <p:cTn id="28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25"/>
                            </p:stCondLst>
                            <p:childTnLst>
                              <p:par>
                                <p:cTn id="35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25"/>
                            </p:stCondLst>
                            <p:childTnLst>
                              <p:par>
                                <p:cTn id="42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25"/>
                            </p:stCondLst>
                            <p:childTnLst>
                              <p:par>
                                <p:cTn id="51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93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93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93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93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525"/>
                            </p:stCondLst>
                            <p:childTnLst>
                              <p:par>
                                <p:cTn id="58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93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93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93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93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|0.7|0.6|1.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4.5|0.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|0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4|0.3|0.9|0.5|0.5|0.4|0.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|1.1|0.6|0.5|0.6|0.6|0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1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|0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1446</Words>
  <Application>Microsoft Office PowerPoint</Application>
  <PresentationFormat>On-screen Show (4:3)</PresentationFormat>
  <Paragraphs>382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Slide 1</vt:lpstr>
      <vt:lpstr>Specific learning Objectives </vt:lpstr>
      <vt:lpstr>    Category</vt:lpstr>
      <vt:lpstr>Slide 4</vt:lpstr>
      <vt:lpstr>Slide 5</vt:lpstr>
      <vt:lpstr>Slide 6</vt:lpstr>
      <vt:lpstr>EVOLUTION OF PIT AND FISSURE SEALANTS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Take Away Home Message</vt:lpstr>
      <vt:lpstr> REFERENCES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5</cp:revision>
  <dcterms:created xsi:type="dcterms:W3CDTF">2006-08-16T00:00:00Z</dcterms:created>
  <dcterms:modified xsi:type="dcterms:W3CDTF">2022-07-05T06:22:49Z</dcterms:modified>
</cp:coreProperties>
</file>